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66" r:id="rId3"/>
    <p:sldId id="277" r:id="rId4"/>
    <p:sldId id="274" r:id="rId5"/>
    <p:sldId id="258" r:id="rId6"/>
    <p:sldId id="269" r:id="rId7"/>
    <p:sldId id="270" r:id="rId8"/>
    <p:sldId id="273" r:id="rId9"/>
    <p:sldId id="271" r:id="rId10"/>
    <p:sldId id="267" r:id="rId11"/>
    <p:sldId id="275" r:id="rId12"/>
    <p:sldId id="276" r:id="rId13"/>
    <p:sldId id="272" r:id="rId14"/>
    <p:sldId id="268"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6B22D4-551A-4380-B920-DAC1ED7441CA}" v="5" dt="2022-06-17T11:15:23.624"/>
    <p1510:client id="{C2281472-55ED-4EEC-B032-87799159D17D}" v="12" dt="2022-06-17T10:28:38.36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13"/>
  </p:normalViewPr>
  <p:slideViewPr>
    <p:cSldViewPr>
      <p:cViewPr varScale="1">
        <p:scale>
          <a:sx n="108" d="100"/>
          <a:sy n="108" d="100"/>
        </p:scale>
        <p:origin x="1760" y="19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058699-65D0-4849-9A3F-70A6394163A0}"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en-US"/>
        </a:p>
      </dgm:t>
    </dgm:pt>
    <dgm:pt modelId="{AF2320F9-D1F2-4707-B18E-1219F89DDE43}">
      <dgm:prSet phldrT="[Текст]" custT="1"/>
      <dgm:spPr/>
      <dgm:t>
        <a:bodyPr/>
        <a:lstStyle/>
        <a:p>
          <a:r>
            <a:rPr lang="en-US" sz="2800" b="1" dirty="0">
              <a:solidFill>
                <a:schemeClr val="tx1"/>
              </a:solidFill>
            </a:rPr>
            <a:t>PI TRACOM</a:t>
          </a:r>
        </a:p>
      </dgm:t>
    </dgm:pt>
    <dgm:pt modelId="{AE9920A0-2065-47D1-9941-6D1E808B9456}" type="parTrans" cxnId="{931E6607-25C0-46FE-91D4-25C306A2C8E4}">
      <dgm:prSet/>
      <dgm:spPr/>
      <dgm:t>
        <a:bodyPr/>
        <a:lstStyle/>
        <a:p>
          <a:endParaRPr lang="en-US"/>
        </a:p>
      </dgm:t>
    </dgm:pt>
    <dgm:pt modelId="{2C9CAEA9-878E-48BF-90F7-7D8D8591C4EE}" type="sibTrans" cxnId="{931E6607-25C0-46FE-91D4-25C306A2C8E4}">
      <dgm:prSet/>
      <dgm:spPr/>
      <dgm:t>
        <a:bodyPr/>
        <a:lstStyle/>
        <a:p>
          <a:endParaRPr lang="en-US"/>
        </a:p>
      </dgm:t>
    </dgm:pt>
    <dgm:pt modelId="{1FE8A5D8-D54E-4373-A7A9-58E319C25C4D}">
      <dgm:prSet phldrT="[Текст]"/>
      <dgm:spPr/>
      <dgm:t>
        <a:bodyPr/>
        <a:lstStyle/>
        <a:p>
          <a:r>
            <a:rPr lang="ro-RO" b="1" dirty="0">
              <a:solidFill>
                <a:schemeClr val="accent3">
                  <a:lumMod val="75000"/>
                </a:schemeClr>
              </a:solidFill>
            </a:rPr>
            <a:t>Zonă de producere eco-industrială</a:t>
          </a:r>
          <a:endParaRPr lang="en-US" dirty="0">
            <a:solidFill>
              <a:schemeClr val="accent3">
                <a:lumMod val="75000"/>
              </a:schemeClr>
            </a:solidFill>
          </a:endParaRPr>
        </a:p>
      </dgm:t>
    </dgm:pt>
    <dgm:pt modelId="{B17DA1BC-B840-4396-BDEB-D4C8E9AC36A3}" type="parTrans" cxnId="{5DEB5633-5D9E-4142-96D3-976628542844}">
      <dgm:prSet/>
      <dgm:spPr/>
      <dgm:t>
        <a:bodyPr/>
        <a:lstStyle/>
        <a:p>
          <a:endParaRPr lang="en-US"/>
        </a:p>
      </dgm:t>
    </dgm:pt>
    <dgm:pt modelId="{75D600B8-DB5E-4BE6-87EB-4A965A5E130A}" type="sibTrans" cxnId="{5DEB5633-5D9E-4142-96D3-976628542844}">
      <dgm:prSet/>
      <dgm:spPr/>
      <dgm:t>
        <a:bodyPr/>
        <a:lstStyle/>
        <a:p>
          <a:endParaRPr lang="en-US"/>
        </a:p>
      </dgm:t>
    </dgm:pt>
    <dgm:pt modelId="{26597B7D-69D0-44E8-B2DC-151517844E8D}">
      <dgm:prSet phldrT="[Текст]"/>
      <dgm:spPr/>
      <dgm:t>
        <a:bodyPr/>
        <a:lstStyle/>
        <a:p>
          <a:r>
            <a:rPr lang="ro-RO" b="1" dirty="0">
              <a:solidFill>
                <a:schemeClr val="tx2"/>
              </a:solidFill>
            </a:rPr>
            <a:t>Hub pentru companii de servicii IT</a:t>
          </a:r>
          <a:endParaRPr lang="en-US" dirty="0">
            <a:solidFill>
              <a:schemeClr val="tx2"/>
            </a:solidFill>
          </a:endParaRPr>
        </a:p>
      </dgm:t>
    </dgm:pt>
    <dgm:pt modelId="{9066F270-04E4-42BE-83C5-E68911BCE529}" type="parTrans" cxnId="{92D9161A-3F88-49BB-98F0-DC8D15E2F3C1}">
      <dgm:prSet/>
      <dgm:spPr/>
      <dgm:t>
        <a:bodyPr/>
        <a:lstStyle/>
        <a:p>
          <a:endParaRPr lang="en-US"/>
        </a:p>
      </dgm:t>
    </dgm:pt>
    <dgm:pt modelId="{67B2FDB9-C87A-4B80-98DE-29CF8EFA0806}" type="sibTrans" cxnId="{92D9161A-3F88-49BB-98F0-DC8D15E2F3C1}">
      <dgm:prSet/>
      <dgm:spPr/>
      <dgm:t>
        <a:bodyPr/>
        <a:lstStyle/>
        <a:p>
          <a:endParaRPr lang="en-US"/>
        </a:p>
      </dgm:t>
    </dgm:pt>
    <dgm:pt modelId="{079ED780-1960-4F70-A46B-8B40B4E78A39}">
      <dgm:prSet phldrT="[Текст]"/>
      <dgm:spPr/>
      <dgm:t>
        <a:bodyPr/>
        <a:lstStyle/>
        <a:p>
          <a:r>
            <a:rPr lang="ro-RO" b="1" dirty="0">
              <a:solidFill>
                <a:srgbClr val="7030A0"/>
              </a:solidFill>
            </a:rPr>
            <a:t>Lansarea de platforme specializate </a:t>
          </a:r>
          <a:endParaRPr lang="en-US" dirty="0">
            <a:solidFill>
              <a:srgbClr val="7030A0"/>
            </a:solidFill>
          </a:endParaRPr>
        </a:p>
      </dgm:t>
    </dgm:pt>
    <dgm:pt modelId="{CF8A2D01-61A1-49C7-8D82-E39C35E831A9}" type="parTrans" cxnId="{B1BA7FAC-1CD3-4D26-9F90-88BEC2BF3880}">
      <dgm:prSet/>
      <dgm:spPr/>
      <dgm:t>
        <a:bodyPr/>
        <a:lstStyle/>
        <a:p>
          <a:endParaRPr lang="en-US"/>
        </a:p>
      </dgm:t>
    </dgm:pt>
    <dgm:pt modelId="{1619E089-0062-425D-BE39-3F1002529B05}" type="sibTrans" cxnId="{B1BA7FAC-1CD3-4D26-9F90-88BEC2BF3880}">
      <dgm:prSet/>
      <dgm:spPr/>
      <dgm:t>
        <a:bodyPr/>
        <a:lstStyle/>
        <a:p>
          <a:endParaRPr lang="en-US"/>
        </a:p>
      </dgm:t>
    </dgm:pt>
    <dgm:pt modelId="{639ADCC5-ECC1-4B1B-818F-42B592D2FFAE}" type="pres">
      <dgm:prSet presAssocID="{A0058699-65D0-4849-9A3F-70A6394163A0}" presName="Name0" presStyleCnt="0">
        <dgm:presLayoutVars>
          <dgm:orgChart val="1"/>
          <dgm:chPref val="1"/>
          <dgm:dir/>
          <dgm:animOne val="branch"/>
          <dgm:animLvl val="lvl"/>
          <dgm:resizeHandles/>
        </dgm:presLayoutVars>
      </dgm:prSet>
      <dgm:spPr/>
    </dgm:pt>
    <dgm:pt modelId="{951E7883-99B0-43B1-8A20-1921A3ECD24A}" type="pres">
      <dgm:prSet presAssocID="{AF2320F9-D1F2-4707-B18E-1219F89DDE43}" presName="hierRoot1" presStyleCnt="0">
        <dgm:presLayoutVars>
          <dgm:hierBranch val="init"/>
        </dgm:presLayoutVars>
      </dgm:prSet>
      <dgm:spPr/>
    </dgm:pt>
    <dgm:pt modelId="{A22FB9D9-6BCB-4929-9FB2-7A8B04558764}" type="pres">
      <dgm:prSet presAssocID="{AF2320F9-D1F2-4707-B18E-1219F89DDE43}" presName="rootComposite1" presStyleCnt="0"/>
      <dgm:spPr/>
    </dgm:pt>
    <dgm:pt modelId="{D0C5E0B4-09F5-4C93-A88A-66A4B8A43A50}" type="pres">
      <dgm:prSet presAssocID="{AF2320F9-D1F2-4707-B18E-1219F89DDE43}" presName="rootText1" presStyleLbl="alignAcc1" presStyleIdx="0" presStyleCnt="0">
        <dgm:presLayoutVars>
          <dgm:chPref val="3"/>
        </dgm:presLayoutVars>
      </dgm:prSet>
      <dgm:spPr/>
    </dgm:pt>
    <dgm:pt modelId="{E2AB12CA-4476-44FF-A996-1030A3C491D1}" type="pres">
      <dgm:prSet presAssocID="{AF2320F9-D1F2-4707-B18E-1219F89DDE43}" presName="topArc1" presStyleLbl="parChTrans1D1" presStyleIdx="0" presStyleCnt="8"/>
      <dgm:spPr/>
    </dgm:pt>
    <dgm:pt modelId="{F69CD532-FBFC-403C-BB2B-DEBF5E744CFE}" type="pres">
      <dgm:prSet presAssocID="{AF2320F9-D1F2-4707-B18E-1219F89DDE43}" presName="bottomArc1" presStyleLbl="parChTrans1D1" presStyleIdx="1" presStyleCnt="8"/>
      <dgm:spPr/>
    </dgm:pt>
    <dgm:pt modelId="{2825DB66-C670-4E2F-BC94-FBCE3AE1E412}" type="pres">
      <dgm:prSet presAssocID="{AF2320F9-D1F2-4707-B18E-1219F89DDE43}" presName="topConnNode1" presStyleLbl="node1" presStyleIdx="0" presStyleCnt="0"/>
      <dgm:spPr/>
    </dgm:pt>
    <dgm:pt modelId="{88F006B7-913C-4F57-B0ED-D33B2D0DB98D}" type="pres">
      <dgm:prSet presAssocID="{AF2320F9-D1F2-4707-B18E-1219F89DDE43}" presName="hierChild2" presStyleCnt="0"/>
      <dgm:spPr/>
    </dgm:pt>
    <dgm:pt modelId="{CE820CDB-6663-4C67-AE31-AF74094DDC15}" type="pres">
      <dgm:prSet presAssocID="{B17DA1BC-B840-4396-BDEB-D4C8E9AC36A3}" presName="Name28" presStyleLbl="parChTrans1D2" presStyleIdx="0" presStyleCnt="3"/>
      <dgm:spPr/>
    </dgm:pt>
    <dgm:pt modelId="{24885058-FF73-4858-BAF7-3836647A7649}" type="pres">
      <dgm:prSet presAssocID="{1FE8A5D8-D54E-4373-A7A9-58E319C25C4D}" presName="hierRoot2" presStyleCnt="0">
        <dgm:presLayoutVars>
          <dgm:hierBranch val="init"/>
        </dgm:presLayoutVars>
      </dgm:prSet>
      <dgm:spPr/>
    </dgm:pt>
    <dgm:pt modelId="{93157268-CE8F-45EE-BA68-3473B5DA95B3}" type="pres">
      <dgm:prSet presAssocID="{1FE8A5D8-D54E-4373-A7A9-58E319C25C4D}" presName="rootComposite2" presStyleCnt="0"/>
      <dgm:spPr/>
    </dgm:pt>
    <dgm:pt modelId="{8FE15055-DB2A-4618-B53F-BBFBAE2CEF2C}" type="pres">
      <dgm:prSet presAssocID="{1FE8A5D8-D54E-4373-A7A9-58E319C25C4D}" presName="rootText2" presStyleLbl="alignAcc1" presStyleIdx="0" presStyleCnt="0">
        <dgm:presLayoutVars>
          <dgm:chPref val="3"/>
        </dgm:presLayoutVars>
      </dgm:prSet>
      <dgm:spPr/>
    </dgm:pt>
    <dgm:pt modelId="{C31766B2-1479-4253-A777-9E9F05ED3891}" type="pres">
      <dgm:prSet presAssocID="{1FE8A5D8-D54E-4373-A7A9-58E319C25C4D}" presName="topArc2" presStyleLbl="parChTrans1D1" presStyleIdx="2" presStyleCnt="8"/>
      <dgm:spPr/>
    </dgm:pt>
    <dgm:pt modelId="{9E716A0A-EDEE-4F8E-B3BE-D93066C36720}" type="pres">
      <dgm:prSet presAssocID="{1FE8A5D8-D54E-4373-A7A9-58E319C25C4D}" presName="bottomArc2" presStyleLbl="parChTrans1D1" presStyleIdx="3" presStyleCnt="8"/>
      <dgm:spPr/>
    </dgm:pt>
    <dgm:pt modelId="{2707C5AD-C243-4DDC-AE76-18E94C24FB12}" type="pres">
      <dgm:prSet presAssocID="{1FE8A5D8-D54E-4373-A7A9-58E319C25C4D}" presName="topConnNode2" presStyleLbl="node2" presStyleIdx="0" presStyleCnt="0"/>
      <dgm:spPr/>
    </dgm:pt>
    <dgm:pt modelId="{CD350649-60BB-432A-8C3D-F632BE705E2E}" type="pres">
      <dgm:prSet presAssocID="{1FE8A5D8-D54E-4373-A7A9-58E319C25C4D}" presName="hierChild4" presStyleCnt="0"/>
      <dgm:spPr/>
    </dgm:pt>
    <dgm:pt modelId="{8C7B5371-53B1-4E55-B53C-0515484C7607}" type="pres">
      <dgm:prSet presAssocID="{1FE8A5D8-D54E-4373-A7A9-58E319C25C4D}" presName="hierChild5" presStyleCnt="0"/>
      <dgm:spPr/>
    </dgm:pt>
    <dgm:pt modelId="{1C625126-5182-400F-9202-663EF6214684}" type="pres">
      <dgm:prSet presAssocID="{9066F270-04E4-42BE-83C5-E68911BCE529}" presName="Name28" presStyleLbl="parChTrans1D2" presStyleIdx="1" presStyleCnt="3"/>
      <dgm:spPr/>
    </dgm:pt>
    <dgm:pt modelId="{570AEDFA-B259-40B0-BC25-64510799F8BC}" type="pres">
      <dgm:prSet presAssocID="{26597B7D-69D0-44E8-B2DC-151517844E8D}" presName="hierRoot2" presStyleCnt="0">
        <dgm:presLayoutVars>
          <dgm:hierBranch val="init"/>
        </dgm:presLayoutVars>
      </dgm:prSet>
      <dgm:spPr/>
    </dgm:pt>
    <dgm:pt modelId="{8FD4BCF2-1471-448F-8ACC-F9DE4C17494B}" type="pres">
      <dgm:prSet presAssocID="{26597B7D-69D0-44E8-B2DC-151517844E8D}" presName="rootComposite2" presStyleCnt="0"/>
      <dgm:spPr/>
    </dgm:pt>
    <dgm:pt modelId="{EE1C679A-78A4-4A2B-92E3-90B03CA6A218}" type="pres">
      <dgm:prSet presAssocID="{26597B7D-69D0-44E8-B2DC-151517844E8D}" presName="rootText2" presStyleLbl="alignAcc1" presStyleIdx="0" presStyleCnt="0">
        <dgm:presLayoutVars>
          <dgm:chPref val="3"/>
        </dgm:presLayoutVars>
      </dgm:prSet>
      <dgm:spPr/>
    </dgm:pt>
    <dgm:pt modelId="{2D8ECD91-C081-4D32-BE02-320A8115D279}" type="pres">
      <dgm:prSet presAssocID="{26597B7D-69D0-44E8-B2DC-151517844E8D}" presName="topArc2" presStyleLbl="parChTrans1D1" presStyleIdx="4" presStyleCnt="8"/>
      <dgm:spPr/>
    </dgm:pt>
    <dgm:pt modelId="{98D7A0AB-F37A-4C03-841E-3A0361B78004}" type="pres">
      <dgm:prSet presAssocID="{26597B7D-69D0-44E8-B2DC-151517844E8D}" presName="bottomArc2" presStyleLbl="parChTrans1D1" presStyleIdx="5" presStyleCnt="8"/>
      <dgm:spPr/>
    </dgm:pt>
    <dgm:pt modelId="{2CA5E714-7342-41AD-87AD-4F319DA42118}" type="pres">
      <dgm:prSet presAssocID="{26597B7D-69D0-44E8-B2DC-151517844E8D}" presName="topConnNode2" presStyleLbl="node2" presStyleIdx="0" presStyleCnt="0"/>
      <dgm:spPr/>
    </dgm:pt>
    <dgm:pt modelId="{DBE710FD-F8BC-437C-A20E-606F16D74FD2}" type="pres">
      <dgm:prSet presAssocID="{26597B7D-69D0-44E8-B2DC-151517844E8D}" presName="hierChild4" presStyleCnt="0"/>
      <dgm:spPr/>
    </dgm:pt>
    <dgm:pt modelId="{8148111D-7935-4671-A42B-3FA1739475B7}" type="pres">
      <dgm:prSet presAssocID="{26597B7D-69D0-44E8-B2DC-151517844E8D}" presName="hierChild5" presStyleCnt="0"/>
      <dgm:spPr/>
    </dgm:pt>
    <dgm:pt modelId="{7F5ED9E8-2FFC-4A50-9B30-1391230878AB}" type="pres">
      <dgm:prSet presAssocID="{CF8A2D01-61A1-49C7-8D82-E39C35E831A9}" presName="Name28" presStyleLbl="parChTrans1D2" presStyleIdx="2" presStyleCnt="3"/>
      <dgm:spPr/>
    </dgm:pt>
    <dgm:pt modelId="{14756FA7-EF0E-4D8E-AF4B-FA738CCFB033}" type="pres">
      <dgm:prSet presAssocID="{079ED780-1960-4F70-A46B-8B40B4E78A39}" presName="hierRoot2" presStyleCnt="0">
        <dgm:presLayoutVars>
          <dgm:hierBranch val="init"/>
        </dgm:presLayoutVars>
      </dgm:prSet>
      <dgm:spPr/>
    </dgm:pt>
    <dgm:pt modelId="{5F619005-A173-4011-9034-A76E98FBAEAD}" type="pres">
      <dgm:prSet presAssocID="{079ED780-1960-4F70-A46B-8B40B4E78A39}" presName="rootComposite2" presStyleCnt="0"/>
      <dgm:spPr/>
    </dgm:pt>
    <dgm:pt modelId="{72B75CA8-52E1-41DF-A0A6-AA83F562D90E}" type="pres">
      <dgm:prSet presAssocID="{079ED780-1960-4F70-A46B-8B40B4E78A39}" presName="rootText2" presStyleLbl="alignAcc1" presStyleIdx="0" presStyleCnt="0">
        <dgm:presLayoutVars>
          <dgm:chPref val="3"/>
        </dgm:presLayoutVars>
      </dgm:prSet>
      <dgm:spPr/>
    </dgm:pt>
    <dgm:pt modelId="{2AF19A5D-304C-4D15-979D-11941690D7B7}" type="pres">
      <dgm:prSet presAssocID="{079ED780-1960-4F70-A46B-8B40B4E78A39}" presName="topArc2" presStyleLbl="parChTrans1D1" presStyleIdx="6" presStyleCnt="8"/>
      <dgm:spPr/>
    </dgm:pt>
    <dgm:pt modelId="{1898BD91-E7D3-430C-8A12-D417443FD85F}" type="pres">
      <dgm:prSet presAssocID="{079ED780-1960-4F70-A46B-8B40B4E78A39}" presName="bottomArc2" presStyleLbl="parChTrans1D1" presStyleIdx="7" presStyleCnt="8"/>
      <dgm:spPr/>
    </dgm:pt>
    <dgm:pt modelId="{31007508-1B25-47A0-9F9A-46C6912B7DD4}" type="pres">
      <dgm:prSet presAssocID="{079ED780-1960-4F70-A46B-8B40B4E78A39}" presName="topConnNode2" presStyleLbl="node2" presStyleIdx="0" presStyleCnt="0"/>
      <dgm:spPr/>
    </dgm:pt>
    <dgm:pt modelId="{1A4BA189-D3CF-478B-8702-A26737CF6BCD}" type="pres">
      <dgm:prSet presAssocID="{079ED780-1960-4F70-A46B-8B40B4E78A39}" presName="hierChild4" presStyleCnt="0"/>
      <dgm:spPr/>
    </dgm:pt>
    <dgm:pt modelId="{9B0C0831-0EA9-4A52-8A89-8D3131D705C8}" type="pres">
      <dgm:prSet presAssocID="{079ED780-1960-4F70-A46B-8B40B4E78A39}" presName="hierChild5" presStyleCnt="0"/>
      <dgm:spPr/>
    </dgm:pt>
    <dgm:pt modelId="{1C9A2B49-791E-4AA3-B8AB-B721C0C12BBD}" type="pres">
      <dgm:prSet presAssocID="{AF2320F9-D1F2-4707-B18E-1219F89DDE43}" presName="hierChild3" presStyleCnt="0"/>
      <dgm:spPr/>
    </dgm:pt>
  </dgm:ptLst>
  <dgm:cxnLst>
    <dgm:cxn modelId="{931E6607-25C0-46FE-91D4-25C306A2C8E4}" srcId="{A0058699-65D0-4849-9A3F-70A6394163A0}" destId="{AF2320F9-D1F2-4707-B18E-1219F89DDE43}" srcOrd="0" destOrd="0" parTransId="{AE9920A0-2065-47D1-9941-6D1E808B9456}" sibTransId="{2C9CAEA9-878E-48BF-90F7-7D8D8591C4EE}"/>
    <dgm:cxn modelId="{92D9161A-3F88-49BB-98F0-DC8D15E2F3C1}" srcId="{AF2320F9-D1F2-4707-B18E-1219F89DDE43}" destId="{26597B7D-69D0-44E8-B2DC-151517844E8D}" srcOrd="1" destOrd="0" parTransId="{9066F270-04E4-42BE-83C5-E68911BCE529}" sibTransId="{67B2FDB9-C87A-4B80-98DE-29CF8EFA0806}"/>
    <dgm:cxn modelId="{93408123-5312-47EF-9F70-0104B0385A64}" type="presOf" srcId="{26597B7D-69D0-44E8-B2DC-151517844E8D}" destId="{2CA5E714-7342-41AD-87AD-4F319DA42118}" srcOrd="1" destOrd="0" presId="urn:microsoft.com/office/officeart/2008/layout/HalfCircleOrganizationChart"/>
    <dgm:cxn modelId="{D5E87125-FEAE-4D52-9CB5-4C71BF063E18}" type="presOf" srcId="{1FE8A5D8-D54E-4373-A7A9-58E319C25C4D}" destId="{2707C5AD-C243-4DDC-AE76-18E94C24FB12}" srcOrd="1" destOrd="0" presId="urn:microsoft.com/office/officeart/2008/layout/HalfCircleOrganizationChart"/>
    <dgm:cxn modelId="{41C38D30-88C2-4CBC-8867-148981898684}" type="presOf" srcId="{079ED780-1960-4F70-A46B-8B40B4E78A39}" destId="{31007508-1B25-47A0-9F9A-46C6912B7DD4}" srcOrd="1" destOrd="0" presId="urn:microsoft.com/office/officeart/2008/layout/HalfCircleOrganizationChart"/>
    <dgm:cxn modelId="{5DEB5633-5D9E-4142-96D3-976628542844}" srcId="{AF2320F9-D1F2-4707-B18E-1219F89DDE43}" destId="{1FE8A5D8-D54E-4373-A7A9-58E319C25C4D}" srcOrd="0" destOrd="0" parTransId="{B17DA1BC-B840-4396-BDEB-D4C8E9AC36A3}" sibTransId="{75D600B8-DB5E-4BE6-87EB-4A965A5E130A}"/>
    <dgm:cxn modelId="{2B5F1E40-45B1-430D-B6AA-F5AE362D782D}" type="presOf" srcId="{26597B7D-69D0-44E8-B2DC-151517844E8D}" destId="{EE1C679A-78A4-4A2B-92E3-90B03CA6A218}" srcOrd="0" destOrd="0" presId="urn:microsoft.com/office/officeart/2008/layout/HalfCircleOrganizationChart"/>
    <dgm:cxn modelId="{1915E75C-D0E2-4FD3-967F-796752509221}" type="presOf" srcId="{AF2320F9-D1F2-4707-B18E-1219F89DDE43}" destId="{2825DB66-C670-4E2F-BC94-FBCE3AE1E412}" srcOrd="1" destOrd="0" presId="urn:microsoft.com/office/officeart/2008/layout/HalfCircleOrganizationChart"/>
    <dgm:cxn modelId="{56DC5D92-48DA-439C-AE2B-17D704BCF1A3}" type="presOf" srcId="{B17DA1BC-B840-4396-BDEB-D4C8E9AC36A3}" destId="{CE820CDB-6663-4C67-AE31-AF74094DDC15}" srcOrd="0" destOrd="0" presId="urn:microsoft.com/office/officeart/2008/layout/HalfCircleOrganizationChart"/>
    <dgm:cxn modelId="{64E1A492-7B2B-49C8-B547-DAE665E69BBF}" type="presOf" srcId="{079ED780-1960-4F70-A46B-8B40B4E78A39}" destId="{72B75CA8-52E1-41DF-A0A6-AA83F562D90E}" srcOrd="0" destOrd="0" presId="urn:microsoft.com/office/officeart/2008/layout/HalfCircleOrganizationChart"/>
    <dgm:cxn modelId="{483448A4-CEC7-4557-94ED-9C6786C402AC}" type="presOf" srcId="{CF8A2D01-61A1-49C7-8D82-E39C35E831A9}" destId="{7F5ED9E8-2FFC-4A50-9B30-1391230878AB}" srcOrd="0" destOrd="0" presId="urn:microsoft.com/office/officeart/2008/layout/HalfCircleOrganizationChart"/>
    <dgm:cxn modelId="{B1BA7FAC-1CD3-4D26-9F90-88BEC2BF3880}" srcId="{AF2320F9-D1F2-4707-B18E-1219F89DDE43}" destId="{079ED780-1960-4F70-A46B-8B40B4E78A39}" srcOrd="2" destOrd="0" parTransId="{CF8A2D01-61A1-49C7-8D82-E39C35E831A9}" sibTransId="{1619E089-0062-425D-BE39-3F1002529B05}"/>
    <dgm:cxn modelId="{2CFFA5BD-962E-4EA5-8894-7610E11AEA02}" type="presOf" srcId="{A0058699-65D0-4849-9A3F-70A6394163A0}" destId="{639ADCC5-ECC1-4B1B-818F-42B592D2FFAE}" srcOrd="0" destOrd="0" presId="urn:microsoft.com/office/officeart/2008/layout/HalfCircleOrganizationChart"/>
    <dgm:cxn modelId="{CECA2CD2-2448-49FD-BEDC-68668034944A}" type="presOf" srcId="{1FE8A5D8-D54E-4373-A7A9-58E319C25C4D}" destId="{8FE15055-DB2A-4618-B53F-BBFBAE2CEF2C}" srcOrd="0" destOrd="0" presId="urn:microsoft.com/office/officeart/2008/layout/HalfCircleOrganizationChart"/>
    <dgm:cxn modelId="{5DCD85DE-12EF-4C0D-8897-F82E5354C672}" type="presOf" srcId="{9066F270-04E4-42BE-83C5-E68911BCE529}" destId="{1C625126-5182-400F-9202-663EF6214684}" srcOrd="0" destOrd="0" presId="urn:microsoft.com/office/officeart/2008/layout/HalfCircleOrganizationChart"/>
    <dgm:cxn modelId="{781808E4-3C18-4040-A2CC-38880D12108D}" type="presOf" srcId="{AF2320F9-D1F2-4707-B18E-1219F89DDE43}" destId="{D0C5E0B4-09F5-4C93-A88A-66A4B8A43A50}" srcOrd="0" destOrd="0" presId="urn:microsoft.com/office/officeart/2008/layout/HalfCircleOrganizationChart"/>
    <dgm:cxn modelId="{960E3ADF-0061-4A52-8F47-142C29145F5F}" type="presParOf" srcId="{639ADCC5-ECC1-4B1B-818F-42B592D2FFAE}" destId="{951E7883-99B0-43B1-8A20-1921A3ECD24A}" srcOrd="0" destOrd="0" presId="urn:microsoft.com/office/officeart/2008/layout/HalfCircleOrganizationChart"/>
    <dgm:cxn modelId="{2DF62899-8A29-45B8-BF9F-8B91D97AE79A}" type="presParOf" srcId="{951E7883-99B0-43B1-8A20-1921A3ECD24A}" destId="{A22FB9D9-6BCB-4929-9FB2-7A8B04558764}" srcOrd="0" destOrd="0" presId="urn:microsoft.com/office/officeart/2008/layout/HalfCircleOrganizationChart"/>
    <dgm:cxn modelId="{6F0C13E0-C2E0-4467-B109-2643A99970F4}" type="presParOf" srcId="{A22FB9D9-6BCB-4929-9FB2-7A8B04558764}" destId="{D0C5E0B4-09F5-4C93-A88A-66A4B8A43A50}" srcOrd="0" destOrd="0" presId="urn:microsoft.com/office/officeart/2008/layout/HalfCircleOrganizationChart"/>
    <dgm:cxn modelId="{4FB6C945-7F92-4E5C-BBDB-8D2A7A9DF20E}" type="presParOf" srcId="{A22FB9D9-6BCB-4929-9FB2-7A8B04558764}" destId="{E2AB12CA-4476-44FF-A996-1030A3C491D1}" srcOrd="1" destOrd="0" presId="urn:microsoft.com/office/officeart/2008/layout/HalfCircleOrganizationChart"/>
    <dgm:cxn modelId="{A28D9490-BA97-468C-9F88-BBB9EF1A7260}" type="presParOf" srcId="{A22FB9D9-6BCB-4929-9FB2-7A8B04558764}" destId="{F69CD532-FBFC-403C-BB2B-DEBF5E744CFE}" srcOrd="2" destOrd="0" presId="urn:microsoft.com/office/officeart/2008/layout/HalfCircleOrganizationChart"/>
    <dgm:cxn modelId="{C9726603-9C28-4026-B017-003059A814CE}" type="presParOf" srcId="{A22FB9D9-6BCB-4929-9FB2-7A8B04558764}" destId="{2825DB66-C670-4E2F-BC94-FBCE3AE1E412}" srcOrd="3" destOrd="0" presId="urn:microsoft.com/office/officeart/2008/layout/HalfCircleOrganizationChart"/>
    <dgm:cxn modelId="{804EB165-41A3-4DFB-B7D8-1EDE568FD769}" type="presParOf" srcId="{951E7883-99B0-43B1-8A20-1921A3ECD24A}" destId="{88F006B7-913C-4F57-B0ED-D33B2D0DB98D}" srcOrd="1" destOrd="0" presId="urn:microsoft.com/office/officeart/2008/layout/HalfCircleOrganizationChart"/>
    <dgm:cxn modelId="{1E98E425-F01C-4608-B10C-589446081DC5}" type="presParOf" srcId="{88F006B7-913C-4F57-B0ED-D33B2D0DB98D}" destId="{CE820CDB-6663-4C67-AE31-AF74094DDC15}" srcOrd="0" destOrd="0" presId="urn:microsoft.com/office/officeart/2008/layout/HalfCircleOrganizationChart"/>
    <dgm:cxn modelId="{799704F1-4893-439A-8A64-A66F1675C886}" type="presParOf" srcId="{88F006B7-913C-4F57-B0ED-D33B2D0DB98D}" destId="{24885058-FF73-4858-BAF7-3836647A7649}" srcOrd="1" destOrd="0" presId="urn:microsoft.com/office/officeart/2008/layout/HalfCircleOrganizationChart"/>
    <dgm:cxn modelId="{E086976D-F120-41F3-BD4A-B783BD518149}" type="presParOf" srcId="{24885058-FF73-4858-BAF7-3836647A7649}" destId="{93157268-CE8F-45EE-BA68-3473B5DA95B3}" srcOrd="0" destOrd="0" presId="urn:microsoft.com/office/officeart/2008/layout/HalfCircleOrganizationChart"/>
    <dgm:cxn modelId="{5D2F4979-9472-49C1-A554-A82BAB6A309F}" type="presParOf" srcId="{93157268-CE8F-45EE-BA68-3473B5DA95B3}" destId="{8FE15055-DB2A-4618-B53F-BBFBAE2CEF2C}" srcOrd="0" destOrd="0" presId="urn:microsoft.com/office/officeart/2008/layout/HalfCircleOrganizationChart"/>
    <dgm:cxn modelId="{7A943DB7-70E9-43BC-B1E0-91B0AB6BE21C}" type="presParOf" srcId="{93157268-CE8F-45EE-BA68-3473B5DA95B3}" destId="{C31766B2-1479-4253-A777-9E9F05ED3891}" srcOrd="1" destOrd="0" presId="urn:microsoft.com/office/officeart/2008/layout/HalfCircleOrganizationChart"/>
    <dgm:cxn modelId="{C33016E7-E5DA-4C30-9A2B-9A19625B16D0}" type="presParOf" srcId="{93157268-CE8F-45EE-BA68-3473B5DA95B3}" destId="{9E716A0A-EDEE-4F8E-B3BE-D93066C36720}" srcOrd="2" destOrd="0" presId="urn:microsoft.com/office/officeart/2008/layout/HalfCircleOrganizationChart"/>
    <dgm:cxn modelId="{8C02E1EA-79B3-425E-8CEB-94BC2C26264E}" type="presParOf" srcId="{93157268-CE8F-45EE-BA68-3473B5DA95B3}" destId="{2707C5AD-C243-4DDC-AE76-18E94C24FB12}" srcOrd="3" destOrd="0" presId="urn:microsoft.com/office/officeart/2008/layout/HalfCircleOrganizationChart"/>
    <dgm:cxn modelId="{6F49BFDA-FA95-47D5-9D43-218E23B9D2ED}" type="presParOf" srcId="{24885058-FF73-4858-BAF7-3836647A7649}" destId="{CD350649-60BB-432A-8C3D-F632BE705E2E}" srcOrd="1" destOrd="0" presId="urn:microsoft.com/office/officeart/2008/layout/HalfCircleOrganizationChart"/>
    <dgm:cxn modelId="{8669A2E7-BDD2-4A60-8EA6-70C7AC2EC699}" type="presParOf" srcId="{24885058-FF73-4858-BAF7-3836647A7649}" destId="{8C7B5371-53B1-4E55-B53C-0515484C7607}" srcOrd="2" destOrd="0" presId="urn:microsoft.com/office/officeart/2008/layout/HalfCircleOrganizationChart"/>
    <dgm:cxn modelId="{F5A26040-29B0-4783-B1E1-D25C91A724EF}" type="presParOf" srcId="{88F006B7-913C-4F57-B0ED-D33B2D0DB98D}" destId="{1C625126-5182-400F-9202-663EF6214684}" srcOrd="2" destOrd="0" presId="urn:microsoft.com/office/officeart/2008/layout/HalfCircleOrganizationChart"/>
    <dgm:cxn modelId="{141D03AB-12F4-4F13-8D63-532CBED28178}" type="presParOf" srcId="{88F006B7-913C-4F57-B0ED-D33B2D0DB98D}" destId="{570AEDFA-B259-40B0-BC25-64510799F8BC}" srcOrd="3" destOrd="0" presId="urn:microsoft.com/office/officeart/2008/layout/HalfCircleOrganizationChart"/>
    <dgm:cxn modelId="{997A0A64-2DB4-43B9-9215-9242CD05BD80}" type="presParOf" srcId="{570AEDFA-B259-40B0-BC25-64510799F8BC}" destId="{8FD4BCF2-1471-448F-8ACC-F9DE4C17494B}" srcOrd="0" destOrd="0" presId="urn:microsoft.com/office/officeart/2008/layout/HalfCircleOrganizationChart"/>
    <dgm:cxn modelId="{D71BDBF1-8F60-4F5F-A88E-87EF5B7C4C9E}" type="presParOf" srcId="{8FD4BCF2-1471-448F-8ACC-F9DE4C17494B}" destId="{EE1C679A-78A4-4A2B-92E3-90B03CA6A218}" srcOrd="0" destOrd="0" presId="urn:microsoft.com/office/officeart/2008/layout/HalfCircleOrganizationChart"/>
    <dgm:cxn modelId="{6E2ABE39-F05C-4FA5-98B5-F9BB2B02A1AB}" type="presParOf" srcId="{8FD4BCF2-1471-448F-8ACC-F9DE4C17494B}" destId="{2D8ECD91-C081-4D32-BE02-320A8115D279}" srcOrd="1" destOrd="0" presId="urn:microsoft.com/office/officeart/2008/layout/HalfCircleOrganizationChart"/>
    <dgm:cxn modelId="{EC2C184F-5D15-47E5-813F-6BE110AC745B}" type="presParOf" srcId="{8FD4BCF2-1471-448F-8ACC-F9DE4C17494B}" destId="{98D7A0AB-F37A-4C03-841E-3A0361B78004}" srcOrd="2" destOrd="0" presId="urn:microsoft.com/office/officeart/2008/layout/HalfCircleOrganizationChart"/>
    <dgm:cxn modelId="{ABE2681E-5E98-4578-A653-F1F0AB008FDE}" type="presParOf" srcId="{8FD4BCF2-1471-448F-8ACC-F9DE4C17494B}" destId="{2CA5E714-7342-41AD-87AD-4F319DA42118}" srcOrd="3" destOrd="0" presId="urn:microsoft.com/office/officeart/2008/layout/HalfCircleOrganizationChart"/>
    <dgm:cxn modelId="{5CA36DAA-A11C-4F51-B01F-7C61860F5AFD}" type="presParOf" srcId="{570AEDFA-B259-40B0-BC25-64510799F8BC}" destId="{DBE710FD-F8BC-437C-A20E-606F16D74FD2}" srcOrd="1" destOrd="0" presId="urn:microsoft.com/office/officeart/2008/layout/HalfCircleOrganizationChart"/>
    <dgm:cxn modelId="{A5428032-838B-42D9-89ED-8E0B59504CEB}" type="presParOf" srcId="{570AEDFA-B259-40B0-BC25-64510799F8BC}" destId="{8148111D-7935-4671-A42B-3FA1739475B7}" srcOrd="2" destOrd="0" presId="urn:microsoft.com/office/officeart/2008/layout/HalfCircleOrganizationChart"/>
    <dgm:cxn modelId="{9877046D-D1FC-4EFC-B477-B760B5248763}" type="presParOf" srcId="{88F006B7-913C-4F57-B0ED-D33B2D0DB98D}" destId="{7F5ED9E8-2FFC-4A50-9B30-1391230878AB}" srcOrd="4" destOrd="0" presId="urn:microsoft.com/office/officeart/2008/layout/HalfCircleOrganizationChart"/>
    <dgm:cxn modelId="{2353BF8E-F7B6-49CB-BF34-4107E490F474}" type="presParOf" srcId="{88F006B7-913C-4F57-B0ED-D33B2D0DB98D}" destId="{14756FA7-EF0E-4D8E-AF4B-FA738CCFB033}" srcOrd="5" destOrd="0" presId="urn:microsoft.com/office/officeart/2008/layout/HalfCircleOrganizationChart"/>
    <dgm:cxn modelId="{BB547172-B97E-4E45-A7FA-7C88499C6D9F}" type="presParOf" srcId="{14756FA7-EF0E-4D8E-AF4B-FA738CCFB033}" destId="{5F619005-A173-4011-9034-A76E98FBAEAD}" srcOrd="0" destOrd="0" presId="urn:microsoft.com/office/officeart/2008/layout/HalfCircleOrganizationChart"/>
    <dgm:cxn modelId="{9F1BAE13-BD60-4C38-A61A-A56422D8FB23}" type="presParOf" srcId="{5F619005-A173-4011-9034-A76E98FBAEAD}" destId="{72B75CA8-52E1-41DF-A0A6-AA83F562D90E}" srcOrd="0" destOrd="0" presId="urn:microsoft.com/office/officeart/2008/layout/HalfCircleOrganizationChart"/>
    <dgm:cxn modelId="{6D142D80-6ECC-4B63-AF84-FF7CA2A469F4}" type="presParOf" srcId="{5F619005-A173-4011-9034-A76E98FBAEAD}" destId="{2AF19A5D-304C-4D15-979D-11941690D7B7}" srcOrd="1" destOrd="0" presId="urn:microsoft.com/office/officeart/2008/layout/HalfCircleOrganizationChart"/>
    <dgm:cxn modelId="{3D0AA081-6400-4AF0-9E53-6FC42C4343FA}" type="presParOf" srcId="{5F619005-A173-4011-9034-A76E98FBAEAD}" destId="{1898BD91-E7D3-430C-8A12-D417443FD85F}" srcOrd="2" destOrd="0" presId="urn:microsoft.com/office/officeart/2008/layout/HalfCircleOrganizationChart"/>
    <dgm:cxn modelId="{83B3BE6A-B7DE-4A53-B374-9239F33A3AEA}" type="presParOf" srcId="{5F619005-A173-4011-9034-A76E98FBAEAD}" destId="{31007508-1B25-47A0-9F9A-46C6912B7DD4}" srcOrd="3" destOrd="0" presId="urn:microsoft.com/office/officeart/2008/layout/HalfCircleOrganizationChart"/>
    <dgm:cxn modelId="{1FB580D4-C7F5-46EF-B377-FF33F682CC9F}" type="presParOf" srcId="{14756FA7-EF0E-4D8E-AF4B-FA738CCFB033}" destId="{1A4BA189-D3CF-478B-8702-A26737CF6BCD}" srcOrd="1" destOrd="0" presId="urn:microsoft.com/office/officeart/2008/layout/HalfCircleOrganizationChart"/>
    <dgm:cxn modelId="{4C31F008-8F3C-425B-8D81-827CBCD401AC}" type="presParOf" srcId="{14756FA7-EF0E-4D8E-AF4B-FA738CCFB033}" destId="{9B0C0831-0EA9-4A52-8A89-8D3131D705C8}" srcOrd="2" destOrd="0" presId="urn:microsoft.com/office/officeart/2008/layout/HalfCircleOrganizationChart"/>
    <dgm:cxn modelId="{1DAA1469-4F9C-4283-8207-8798769F3B14}" type="presParOf" srcId="{951E7883-99B0-43B1-8A20-1921A3ECD24A}" destId="{1C9A2B49-791E-4AA3-B8AB-B721C0C12BBD}" srcOrd="2" destOrd="0" presId="urn:microsoft.com/office/officeart/2008/layout/HalfCircle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5ED9E8-2FFC-4A50-9B30-1391230878AB}">
      <dsp:nvSpPr>
        <dsp:cNvPr id="0" name=""/>
        <dsp:cNvSpPr/>
      </dsp:nvSpPr>
      <dsp:spPr>
        <a:xfrm>
          <a:off x="3848099" y="1683826"/>
          <a:ext cx="2722558" cy="472510"/>
        </a:xfrm>
        <a:custGeom>
          <a:avLst/>
          <a:gdLst/>
          <a:ahLst/>
          <a:cxnLst/>
          <a:rect l="0" t="0" r="0" b="0"/>
          <a:pathLst>
            <a:path>
              <a:moveTo>
                <a:pt x="0" y="0"/>
              </a:moveTo>
              <a:lnTo>
                <a:pt x="0" y="236255"/>
              </a:lnTo>
              <a:lnTo>
                <a:pt x="2722558" y="236255"/>
              </a:lnTo>
              <a:lnTo>
                <a:pt x="2722558" y="47251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625126-5182-400F-9202-663EF6214684}">
      <dsp:nvSpPr>
        <dsp:cNvPr id="0" name=""/>
        <dsp:cNvSpPr/>
      </dsp:nvSpPr>
      <dsp:spPr>
        <a:xfrm>
          <a:off x="3802379" y="1683826"/>
          <a:ext cx="91440" cy="472510"/>
        </a:xfrm>
        <a:custGeom>
          <a:avLst/>
          <a:gdLst/>
          <a:ahLst/>
          <a:cxnLst/>
          <a:rect l="0" t="0" r="0" b="0"/>
          <a:pathLst>
            <a:path>
              <a:moveTo>
                <a:pt x="45720" y="0"/>
              </a:moveTo>
              <a:lnTo>
                <a:pt x="45720" y="47251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E820CDB-6663-4C67-AE31-AF74094DDC15}">
      <dsp:nvSpPr>
        <dsp:cNvPr id="0" name=""/>
        <dsp:cNvSpPr/>
      </dsp:nvSpPr>
      <dsp:spPr>
        <a:xfrm>
          <a:off x="1125541" y="1683826"/>
          <a:ext cx="2722558" cy="472510"/>
        </a:xfrm>
        <a:custGeom>
          <a:avLst/>
          <a:gdLst/>
          <a:ahLst/>
          <a:cxnLst/>
          <a:rect l="0" t="0" r="0" b="0"/>
          <a:pathLst>
            <a:path>
              <a:moveTo>
                <a:pt x="2722558" y="0"/>
              </a:moveTo>
              <a:lnTo>
                <a:pt x="2722558" y="236255"/>
              </a:lnTo>
              <a:lnTo>
                <a:pt x="0" y="236255"/>
              </a:lnTo>
              <a:lnTo>
                <a:pt x="0" y="47251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2AB12CA-4476-44FF-A996-1030A3C491D1}">
      <dsp:nvSpPr>
        <dsp:cNvPr id="0" name=""/>
        <dsp:cNvSpPr/>
      </dsp:nvSpPr>
      <dsp:spPr>
        <a:xfrm>
          <a:off x="3285587" y="558802"/>
          <a:ext cx="1125024" cy="1125024"/>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9CD532-FBFC-403C-BB2B-DEBF5E744CFE}">
      <dsp:nvSpPr>
        <dsp:cNvPr id="0" name=""/>
        <dsp:cNvSpPr/>
      </dsp:nvSpPr>
      <dsp:spPr>
        <a:xfrm>
          <a:off x="3285587" y="558802"/>
          <a:ext cx="1125024" cy="1125024"/>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0C5E0B4-09F5-4C93-A88A-66A4B8A43A50}">
      <dsp:nvSpPr>
        <dsp:cNvPr id="0" name=""/>
        <dsp:cNvSpPr/>
      </dsp:nvSpPr>
      <dsp:spPr>
        <a:xfrm>
          <a:off x="2723075" y="761306"/>
          <a:ext cx="2250048" cy="72001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tx1"/>
              </a:solidFill>
            </a:rPr>
            <a:t>PI TRACOM</a:t>
          </a:r>
        </a:p>
      </dsp:txBody>
      <dsp:txXfrm>
        <a:off x="2723075" y="761306"/>
        <a:ext cx="2250048" cy="720015"/>
      </dsp:txXfrm>
    </dsp:sp>
    <dsp:sp modelId="{C31766B2-1479-4253-A777-9E9F05ED3891}">
      <dsp:nvSpPr>
        <dsp:cNvPr id="0" name=""/>
        <dsp:cNvSpPr/>
      </dsp:nvSpPr>
      <dsp:spPr>
        <a:xfrm>
          <a:off x="563028" y="2156336"/>
          <a:ext cx="1125024" cy="1125024"/>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716A0A-EDEE-4F8E-B3BE-D93066C36720}">
      <dsp:nvSpPr>
        <dsp:cNvPr id="0" name=""/>
        <dsp:cNvSpPr/>
      </dsp:nvSpPr>
      <dsp:spPr>
        <a:xfrm>
          <a:off x="563028" y="2156336"/>
          <a:ext cx="1125024" cy="1125024"/>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E15055-DB2A-4618-B53F-BBFBAE2CEF2C}">
      <dsp:nvSpPr>
        <dsp:cNvPr id="0" name=""/>
        <dsp:cNvSpPr/>
      </dsp:nvSpPr>
      <dsp:spPr>
        <a:xfrm>
          <a:off x="516" y="2358840"/>
          <a:ext cx="2250048" cy="72001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ro-RO" sz="1900" b="1" kern="1200" dirty="0">
              <a:solidFill>
                <a:schemeClr val="accent3">
                  <a:lumMod val="75000"/>
                </a:schemeClr>
              </a:solidFill>
            </a:rPr>
            <a:t>Zonă de producere eco-industrială</a:t>
          </a:r>
          <a:endParaRPr lang="en-US" sz="1900" kern="1200" dirty="0">
            <a:solidFill>
              <a:schemeClr val="accent3">
                <a:lumMod val="75000"/>
              </a:schemeClr>
            </a:solidFill>
          </a:endParaRPr>
        </a:p>
      </dsp:txBody>
      <dsp:txXfrm>
        <a:off x="516" y="2358840"/>
        <a:ext cx="2250048" cy="720015"/>
      </dsp:txXfrm>
    </dsp:sp>
    <dsp:sp modelId="{2D8ECD91-C081-4D32-BE02-320A8115D279}">
      <dsp:nvSpPr>
        <dsp:cNvPr id="0" name=""/>
        <dsp:cNvSpPr/>
      </dsp:nvSpPr>
      <dsp:spPr>
        <a:xfrm>
          <a:off x="3285587" y="2156336"/>
          <a:ext cx="1125024" cy="1125024"/>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D7A0AB-F37A-4C03-841E-3A0361B78004}">
      <dsp:nvSpPr>
        <dsp:cNvPr id="0" name=""/>
        <dsp:cNvSpPr/>
      </dsp:nvSpPr>
      <dsp:spPr>
        <a:xfrm>
          <a:off x="3285587" y="2156336"/>
          <a:ext cx="1125024" cy="1125024"/>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E1C679A-78A4-4A2B-92E3-90B03CA6A218}">
      <dsp:nvSpPr>
        <dsp:cNvPr id="0" name=""/>
        <dsp:cNvSpPr/>
      </dsp:nvSpPr>
      <dsp:spPr>
        <a:xfrm>
          <a:off x="2723075" y="2358840"/>
          <a:ext cx="2250048" cy="72001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ro-RO" sz="1900" b="1" kern="1200" dirty="0">
              <a:solidFill>
                <a:schemeClr val="tx2"/>
              </a:solidFill>
            </a:rPr>
            <a:t>Hub pentru companii de servicii IT</a:t>
          </a:r>
          <a:endParaRPr lang="en-US" sz="1900" kern="1200" dirty="0">
            <a:solidFill>
              <a:schemeClr val="tx2"/>
            </a:solidFill>
          </a:endParaRPr>
        </a:p>
      </dsp:txBody>
      <dsp:txXfrm>
        <a:off x="2723075" y="2358840"/>
        <a:ext cx="2250048" cy="720015"/>
      </dsp:txXfrm>
    </dsp:sp>
    <dsp:sp modelId="{2AF19A5D-304C-4D15-979D-11941690D7B7}">
      <dsp:nvSpPr>
        <dsp:cNvPr id="0" name=""/>
        <dsp:cNvSpPr/>
      </dsp:nvSpPr>
      <dsp:spPr>
        <a:xfrm>
          <a:off x="6008146" y="2156336"/>
          <a:ext cx="1125024" cy="1125024"/>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98BD91-E7D3-430C-8A12-D417443FD85F}">
      <dsp:nvSpPr>
        <dsp:cNvPr id="0" name=""/>
        <dsp:cNvSpPr/>
      </dsp:nvSpPr>
      <dsp:spPr>
        <a:xfrm>
          <a:off x="6008146" y="2156336"/>
          <a:ext cx="1125024" cy="1125024"/>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B75CA8-52E1-41DF-A0A6-AA83F562D90E}">
      <dsp:nvSpPr>
        <dsp:cNvPr id="0" name=""/>
        <dsp:cNvSpPr/>
      </dsp:nvSpPr>
      <dsp:spPr>
        <a:xfrm>
          <a:off x="5445634" y="2358840"/>
          <a:ext cx="2250048" cy="72001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ro-RO" sz="1900" b="1" kern="1200" dirty="0">
              <a:solidFill>
                <a:srgbClr val="7030A0"/>
              </a:solidFill>
            </a:rPr>
            <a:t>Lansarea de platforme specializate </a:t>
          </a:r>
          <a:endParaRPr lang="en-US" sz="1900" kern="1200" dirty="0">
            <a:solidFill>
              <a:srgbClr val="7030A0"/>
            </a:solidFill>
          </a:endParaRPr>
        </a:p>
      </dsp:txBody>
      <dsp:txXfrm>
        <a:off x="5445634" y="2358840"/>
        <a:ext cx="2250048" cy="720015"/>
      </dsp:txXfrm>
    </dsp:sp>
  </dsp:spTree>
</dsp:drawing>
</file>

<file path=ppt/diagrams/layout1.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endParaRPr lang="en-US"/>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a:p>
        </p:txBody>
      </p:sp>
      <p:sp>
        <p:nvSpPr>
          <p:cNvPr id="4" name="Дата 3"/>
          <p:cNvSpPr>
            <a:spLocks noGrp="1"/>
          </p:cNvSpPr>
          <p:nvPr>
            <p:ph type="dt" sz="half" idx="10"/>
          </p:nvPr>
        </p:nvSpPr>
        <p:spPr/>
        <p:txBody>
          <a:bodyPr/>
          <a:lstStyle/>
          <a:p>
            <a:fld id="{89AB2990-42DA-4CEF-B441-CAD46733589B}" type="datetimeFigureOut">
              <a:rPr lang="en-US" smtClean="0"/>
              <a:t>12/6/22</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5D07916B-96F0-4DE0-995D-044BF9BBB882}" type="slidenum">
              <a:rPr lang="en-US" smtClean="0"/>
              <a:t>‹#›</a:t>
            </a:fld>
            <a:endParaRPr lang="en-US"/>
          </a:p>
        </p:txBody>
      </p:sp>
    </p:spTree>
    <p:extLst>
      <p:ext uri="{BB962C8B-B14F-4D97-AF65-F5344CB8AC3E}">
        <p14:creationId xmlns:p14="http://schemas.microsoft.com/office/powerpoint/2010/main" val="2581942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3"/>
          <p:cNvSpPr>
            <a:spLocks noGrp="1"/>
          </p:cNvSpPr>
          <p:nvPr>
            <p:ph type="dt" sz="half" idx="10"/>
          </p:nvPr>
        </p:nvSpPr>
        <p:spPr/>
        <p:txBody>
          <a:bodyPr/>
          <a:lstStyle/>
          <a:p>
            <a:fld id="{89AB2990-42DA-4CEF-B441-CAD46733589B}" type="datetimeFigureOut">
              <a:rPr lang="en-US" smtClean="0"/>
              <a:t>12/6/22</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5D07916B-96F0-4DE0-995D-044BF9BBB882}" type="slidenum">
              <a:rPr lang="en-US" smtClean="0"/>
              <a:t>‹#›</a:t>
            </a:fld>
            <a:endParaRPr lang="en-US"/>
          </a:p>
        </p:txBody>
      </p:sp>
    </p:spTree>
    <p:extLst>
      <p:ext uri="{BB962C8B-B14F-4D97-AF65-F5344CB8AC3E}">
        <p14:creationId xmlns:p14="http://schemas.microsoft.com/office/powerpoint/2010/main" val="775423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3"/>
          <p:cNvSpPr>
            <a:spLocks noGrp="1"/>
          </p:cNvSpPr>
          <p:nvPr>
            <p:ph type="dt" sz="half" idx="10"/>
          </p:nvPr>
        </p:nvSpPr>
        <p:spPr/>
        <p:txBody>
          <a:bodyPr/>
          <a:lstStyle/>
          <a:p>
            <a:fld id="{89AB2990-42DA-4CEF-B441-CAD46733589B}" type="datetimeFigureOut">
              <a:rPr lang="en-US" smtClean="0"/>
              <a:t>12/6/22</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5D07916B-96F0-4DE0-995D-044BF9BBB882}" type="slidenum">
              <a:rPr lang="en-US" smtClean="0"/>
              <a:t>‹#›</a:t>
            </a:fld>
            <a:endParaRPr lang="en-US"/>
          </a:p>
        </p:txBody>
      </p:sp>
    </p:spTree>
    <p:extLst>
      <p:ext uri="{BB962C8B-B14F-4D97-AF65-F5344CB8AC3E}">
        <p14:creationId xmlns:p14="http://schemas.microsoft.com/office/powerpoint/2010/main" val="1262417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3"/>
          <p:cNvSpPr>
            <a:spLocks noGrp="1"/>
          </p:cNvSpPr>
          <p:nvPr>
            <p:ph type="dt" sz="half" idx="10"/>
          </p:nvPr>
        </p:nvSpPr>
        <p:spPr/>
        <p:txBody>
          <a:bodyPr/>
          <a:lstStyle/>
          <a:p>
            <a:fld id="{89AB2990-42DA-4CEF-B441-CAD46733589B}" type="datetimeFigureOut">
              <a:rPr lang="en-US" smtClean="0"/>
              <a:t>12/6/22</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5D07916B-96F0-4DE0-995D-044BF9BBB882}" type="slidenum">
              <a:rPr lang="en-US" smtClean="0"/>
              <a:t>‹#›</a:t>
            </a:fld>
            <a:endParaRPr lang="en-US"/>
          </a:p>
        </p:txBody>
      </p:sp>
    </p:spTree>
    <p:extLst>
      <p:ext uri="{BB962C8B-B14F-4D97-AF65-F5344CB8AC3E}">
        <p14:creationId xmlns:p14="http://schemas.microsoft.com/office/powerpoint/2010/main" val="893330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endParaRPr lang="en-US"/>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89AB2990-42DA-4CEF-B441-CAD46733589B}" type="datetimeFigureOut">
              <a:rPr lang="en-US" smtClean="0"/>
              <a:t>12/6/22</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5D07916B-96F0-4DE0-995D-044BF9BBB882}" type="slidenum">
              <a:rPr lang="en-US" smtClean="0"/>
              <a:t>‹#›</a:t>
            </a:fld>
            <a:endParaRPr lang="en-US"/>
          </a:p>
        </p:txBody>
      </p:sp>
    </p:spTree>
    <p:extLst>
      <p:ext uri="{BB962C8B-B14F-4D97-AF65-F5344CB8AC3E}">
        <p14:creationId xmlns:p14="http://schemas.microsoft.com/office/powerpoint/2010/main" val="894719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Дата 4"/>
          <p:cNvSpPr>
            <a:spLocks noGrp="1"/>
          </p:cNvSpPr>
          <p:nvPr>
            <p:ph type="dt" sz="half" idx="10"/>
          </p:nvPr>
        </p:nvSpPr>
        <p:spPr/>
        <p:txBody>
          <a:bodyPr/>
          <a:lstStyle/>
          <a:p>
            <a:fld id="{89AB2990-42DA-4CEF-B441-CAD46733589B}" type="datetimeFigureOut">
              <a:rPr lang="en-US" smtClean="0"/>
              <a:t>12/6/22</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5D07916B-96F0-4DE0-995D-044BF9BBB882}" type="slidenum">
              <a:rPr lang="en-US" smtClean="0"/>
              <a:t>‹#›</a:t>
            </a:fld>
            <a:endParaRPr lang="en-US"/>
          </a:p>
        </p:txBody>
      </p:sp>
    </p:spTree>
    <p:extLst>
      <p:ext uri="{BB962C8B-B14F-4D97-AF65-F5344CB8AC3E}">
        <p14:creationId xmlns:p14="http://schemas.microsoft.com/office/powerpoint/2010/main" val="547531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endParaRPr lang="en-US"/>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Дата 6"/>
          <p:cNvSpPr>
            <a:spLocks noGrp="1"/>
          </p:cNvSpPr>
          <p:nvPr>
            <p:ph type="dt" sz="half" idx="10"/>
          </p:nvPr>
        </p:nvSpPr>
        <p:spPr/>
        <p:txBody>
          <a:bodyPr/>
          <a:lstStyle/>
          <a:p>
            <a:fld id="{89AB2990-42DA-4CEF-B441-CAD46733589B}" type="datetimeFigureOut">
              <a:rPr lang="en-US" smtClean="0"/>
              <a:t>12/6/22</a:t>
            </a:fld>
            <a:endParaRPr lang="en-US"/>
          </a:p>
        </p:txBody>
      </p:sp>
      <p:sp>
        <p:nvSpPr>
          <p:cNvPr id="8" name="Нижний колонтитул 7"/>
          <p:cNvSpPr>
            <a:spLocks noGrp="1"/>
          </p:cNvSpPr>
          <p:nvPr>
            <p:ph type="ftr" sz="quarter" idx="11"/>
          </p:nvPr>
        </p:nvSpPr>
        <p:spPr/>
        <p:txBody>
          <a:bodyPr/>
          <a:lstStyle/>
          <a:p>
            <a:endParaRPr lang="en-US"/>
          </a:p>
        </p:txBody>
      </p:sp>
      <p:sp>
        <p:nvSpPr>
          <p:cNvPr id="9" name="Номер слайда 8"/>
          <p:cNvSpPr>
            <a:spLocks noGrp="1"/>
          </p:cNvSpPr>
          <p:nvPr>
            <p:ph type="sldNum" sz="quarter" idx="12"/>
          </p:nvPr>
        </p:nvSpPr>
        <p:spPr/>
        <p:txBody>
          <a:bodyPr/>
          <a:lstStyle/>
          <a:p>
            <a:fld id="{5D07916B-96F0-4DE0-995D-044BF9BBB882}" type="slidenum">
              <a:rPr lang="en-US" smtClean="0"/>
              <a:t>‹#›</a:t>
            </a:fld>
            <a:endParaRPr lang="en-US"/>
          </a:p>
        </p:txBody>
      </p:sp>
    </p:spTree>
    <p:extLst>
      <p:ext uri="{BB962C8B-B14F-4D97-AF65-F5344CB8AC3E}">
        <p14:creationId xmlns:p14="http://schemas.microsoft.com/office/powerpoint/2010/main" val="1746203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Дата 2"/>
          <p:cNvSpPr>
            <a:spLocks noGrp="1"/>
          </p:cNvSpPr>
          <p:nvPr>
            <p:ph type="dt" sz="half" idx="10"/>
          </p:nvPr>
        </p:nvSpPr>
        <p:spPr/>
        <p:txBody>
          <a:bodyPr/>
          <a:lstStyle/>
          <a:p>
            <a:fld id="{89AB2990-42DA-4CEF-B441-CAD46733589B}" type="datetimeFigureOut">
              <a:rPr lang="en-US" smtClean="0"/>
              <a:t>12/6/22</a:t>
            </a:fld>
            <a:endParaRPr lang="en-US"/>
          </a:p>
        </p:txBody>
      </p:sp>
      <p:sp>
        <p:nvSpPr>
          <p:cNvPr id="4" name="Нижний колонтитул 3"/>
          <p:cNvSpPr>
            <a:spLocks noGrp="1"/>
          </p:cNvSpPr>
          <p:nvPr>
            <p:ph type="ftr" sz="quarter" idx="11"/>
          </p:nvPr>
        </p:nvSpPr>
        <p:spPr/>
        <p:txBody>
          <a:bodyPr/>
          <a:lstStyle/>
          <a:p>
            <a:endParaRPr lang="en-US"/>
          </a:p>
        </p:txBody>
      </p:sp>
      <p:sp>
        <p:nvSpPr>
          <p:cNvPr id="5" name="Номер слайда 4"/>
          <p:cNvSpPr>
            <a:spLocks noGrp="1"/>
          </p:cNvSpPr>
          <p:nvPr>
            <p:ph type="sldNum" sz="quarter" idx="12"/>
          </p:nvPr>
        </p:nvSpPr>
        <p:spPr/>
        <p:txBody>
          <a:bodyPr/>
          <a:lstStyle/>
          <a:p>
            <a:fld id="{5D07916B-96F0-4DE0-995D-044BF9BBB882}" type="slidenum">
              <a:rPr lang="en-US" smtClean="0"/>
              <a:t>‹#›</a:t>
            </a:fld>
            <a:endParaRPr lang="en-US"/>
          </a:p>
        </p:txBody>
      </p:sp>
    </p:spTree>
    <p:extLst>
      <p:ext uri="{BB962C8B-B14F-4D97-AF65-F5344CB8AC3E}">
        <p14:creationId xmlns:p14="http://schemas.microsoft.com/office/powerpoint/2010/main" val="2356182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9AB2990-42DA-4CEF-B441-CAD46733589B}" type="datetimeFigureOut">
              <a:rPr lang="en-US" smtClean="0"/>
              <a:t>12/6/22</a:t>
            </a:fld>
            <a:endParaRPr lang="en-US"/>
          </a:p>
        </p:txBody>
      </p:sp>
      <p:sp>
        <p:nvSpPr>
          <p:cNvPr id="3" name="Нижний колонтитул 2"/>
          <p:cNvSpPr>
            <a:spLocks noGrp="1"/>
          </p:cNvSpPr>
          <p:nvPr>
            <p:ph type="ftr" sz="quarter" idx="11"/>
          </p:nvPr>
        </p:nvSpPr>
        <p:spPr/>
        <p:txBody>
          <a:bodyPr/>
          <a:lstStyle/>
          <a:p>
            <a:endParaRPr lang="en-US"/>
          </a:p>
        </p:txBody>
      </p:sp>
      <p:sp>
        <p:nvSpPr>
          <p:cNvPr id="4" name="Номер слайда 3"/>
          <p:cNvSpPr>
            <a:spLocks noGrp="1"/>
          </p:cNvSpPr>
          <p:nvPr>
            <p:ph type="sldNum" sz="quarter" idx="12"/>
          </p:nvPr>
        </p:nvSpPr>
        <p:spPr/>
        <p:txBody>
          <a:bodyPr/>
          <a:lstStyle/>
          <a:p>
            <a:fld id="{5D07916B-96F0-4DE0-995D-044BF9BBB882}" type="slidenum">
              <a:rPr lang="en-US" smtClean="0"/>
              <a:t>‹#›</a:t>
            </a:fld>
            <a:endParaRPr lang="en-US"/>
          </a:p>
        </p:txBody>
      </p:sp>
    </p:spTree>
    <p:extLst>
      <p:ext uri="{BB962C8B-B14F-4D97-AF65-F5344CB8AC3E}">
        <p14:creationId xmlns:p14="http://schemas.microsoft.com/office/powerpoint/2010/main" val="2607004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endParaRPr lang="en-US"/>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89AB2990-42DA-4CEF-B441-CAD46733589B}" type="datetimeFigureOut">
              <a:rPr lang="en-US" smtClean="0"/>
              <a:t>12/6/22</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5D07916B-96F0-4DE0-995D-044BF9BBB882}" type="slidenum">
              <a:rPr lang="en-US" smtClean="0"/>
              <a:t>‹#›</a:t>
            </a:fld>
            <a:endParaRPr lang="en-US"/>
          </a:p>
        </p:txBody>
      </p:sp>
    </p:spTree>
    <p:extLst>
      <p:ext uri="{BB962C8B-B14F-4D97-AF65-F5344CB8AC3E}">
        <p14:creationId xmlns:p14="http://schemas.microsoft.com/office/powerpoint/2010/main" val="3426909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endParaRPr lang="en-US"/>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89AB2990-42DA-4CEF-B441-CAD46733589B}" type="datetimeFigureOut">
              <a:rPr lang="en-US" smtClean="0"/>
              <a:t>12/6/22</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5D07916B-96F0-4DE0-995D-044BF9BBB882}" type="slidenum">
              <a:rPr lang="en-US" smtClean="0"/>
              <a:t>‹#›</a:t>
            </a:fld>
            <a:endParaRPr lang="en-US"/>
          </a:p>
        </p:txBody>
      </p:sp>
    </p:spTree>
    <p:extLst>
      <p:ext uri="{BB962C8B-B14F-4D97-AF65-F5344CB8AC3E}">
        <p14:creationId xmlns:p14="http://schemas.microsoft.com/office/powerpoint/2010/main" val="1587593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AB2990-42DA-4CEF-B441-CAD46733589B}" type="datetimeFigureOut">
              <a:rPr lang="en-US" smtClean="0"/>
              <a:t>12/6/22</a:t>
            </a:fld>
            <a:endParaRPr lang="en-US"/>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07916B-96F0-4DE0-995D-044BF9BBB882}" type="slidenum">
              <a:rPr lang="en-US" smtClean="0"/>
              <a:t>‹#›</a:t>
            </a:fld>
            <a:endParaRPr lang="en-US"/>
          </a:p>
        </p:txBody>
      </p:sp>
    </p:spTree>
    <p:extLst>
      <p:ext uri="{BB962C8B-B14F-4D97-AF65-F5344CB8AC3E}">
        <p14:creationId xmlns:p14="http://schemas.microsoft.com/office/powerpoint/2010/main" val="35525823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74F72EA0-EE6E-AD93-76BA-2B7705544782}"/>
              </a:ext>
            </a:extLst>
          </p:cNvPr>
          <p:cNvPicPr>
            <a:picLocks noGrp="1" noChangeAspect="1"/>
          </p:cNvPicPr>
          <p:nvPr>
            <p:ph idx="1"/>
          </p:nvPr>
        </p:nvPicPr>
        <p:blipFill>
          <a:blip r:embed="rId2"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0" y="838200"/>
            <a:ext cx="9140687" cy="6126163"/>
          </a:xfrm>
          <a:prstGeom prst="rect">
            <a:avLst/>
          </a:prstGeom>
          <a:noFill/>
          <a:ln>
            <a:noFill/>
          </a:ln>
        </p:spPr>
      </p:pic>
      <p:sp>
        <p:nvSpPr>
          <p:cNvPr id="2" name="Title 1">
            <a:extLst>
              <a:ext uri="{FF2B5EF4-FFF2-40B4-BE49-F238E27FC236}">
                <a16:creationId xmlns:a16="http://schemas.microsoft.com/office/drawing/2014/main" id="{7C935AE8-739A-70BC-C82C-80A075EFF930}"/>
              </a:ext>
            </a:extLst>
          </p:cNvPr>
          <p:cNvSpPr>
            <a:spLocks noGrp="1"/>
          </p:cNvSpPr>
          <p:nvPr>
            <p:ph type="title"/>
          </p:nvPr>
        </p:nvSpPr>
        <p:spPr>
          <a:xfrm>
            <a:off x="533400" y="1524000"/>
            <a:ext cx="8229600" cy="1143000"/>
          </a:xfrm>
        </p:spPr>
        <p:txBody>
          <a:bodyPr>
            <a:noAutofit/>
          </a:bodyPr>
          <a:lstStyle/>
          <a:p>
            <a:r>
              <a:rPr lang="en-US" sz="3200" b="1" dirty="0"/>
              <a:t>STRATEGIA </a:t>
            </a:r>
            <a:r>
              <a:rPr lang="ro-RO" sz="3200" b="1" dirty="0"/>
              <a:t>DE DEZVOLTARE A </a:t>
            </a:r>
            <a:br>
              <a:rPr lang="ro-RO" sz="3200" b="1" dirty="0"/>
            </a:br>
            <a:r>
              <a:rPr lang="ro-RO" sz="3200" b="1" dirty="0"/>
              <a:t>PI TRACOM 2022-2030</a:t>
            </a:r>
            <a:endParaRPr lang="en-US" sz="3200" b="1" dirty="0"/>
          </a:p>
        </p:txBody>
      </p:sp>
    </p:spTree>
    <p:extLst>
      <p:ext uri="{BB962C8B-B14F-4D97-AF65-F5344CB8AC3E}">
        <p14:creationId xmlns:p14="http://schemas.microsoft.com/office/powerpoint/2010/main" val="40647026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o-MO" sz="2800" b="1" dirty="0">
                <a:solidFill>
                  <a:srgbClr val="002060"/>
                </a:solidFill>
              </a:rPr>
              <a:t>Etape de implementare </a:t>
            </a:r>
            <a:endParaRPr lang="en-US" sz="2800" b="1" dirty="0">
              <a:solidFill>
                <a:srgbClr val="002060"/>
              </a:solidFill>
            </a:endParaRPr>
          </a:p>
        </p:txBody>
      </p:sp>
      <p:sp>
        <p:nvSpPr>
          <p:cNvPr id="3" name="Объект 2"/>
          <p:cNvSpPr>
            <a:spLocks noGrp="1"/>
          </p:cNvSpPr>
          <p:nvPr>
            <p:ph idx="1"/>
          </p:nvPr>
        </p:nvSpPr>
        <p:spPr/>
        <p:txBody>
          <a:bodyPr>
            <a:normAutofit fontScale="85000" lnSpcReduction="20000"/>
          </a:bodyPr>
          <a:lstStyle/>
          <a:p>
            <a:pPr lvl="0"/>
            <a:r>
              <a:rPr lang="ro-RO" b="1" dirty="0"/>
              <a:t>ETAPA I</a:t>
            </a:r>
            <a:r>
              <a:rPr lang="ro-RO" dirty="0"/>
              <a:t> – de tranziție către noul model de dezvoltare, în cadrul căruia vor fi elaborate studiile de fezabilitate privind modernizarea infrastructurii parcului, clusterizarea companiilor rezidente în vederea aplicării simbiozei industriale, identificarea spațiilor și a potențialilor rezidenți pentru noile platforme (2022-2025)</a:t>
            </a:r>
            <a:endParaRPr lang="en-US" dirty="0"/>
          </a:p>
          <a:p>
            <a:pPr lvl="0"/>
            <a:r>
              <a:rPr lang="ro-RO" b="1" dirty="0"/>
              <a:t>ETAPA II</a:t>
            </a:r>
            <a:r>
              <a:rPr lang="ro-RO" dirty="0"/>
              <a:t> – afirmarea PI TRACOM în calitate de platformă tehnologică pentru găzduirea afacerilor care generează servicii și produse cu valoare înaltă, constituind un ecosistem format atît din companii consacrate, cât și start-up-uri tehnologice.</a:t>
            </a:r>
            <a:endParaRPr lang="en-US" dirty="0"/>
          </a:p>
          <a:p>
            <a:endParaRPr lang="en-US" dirty="0"/>
          </a:p>
        </p:txBody>
      </p:sp>
    </p:spTree>
    <p:extLst>
      <p:ext uri="{BB962C8B-B14F-4D97-AF65-F5344CB8AC3E}">
        <p14:creationId xmlns:p14="http://schemas.microsoft.com/office/powerpoint/2010/main" val="4065651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 y="228600"/>
            <a:ext cx="8763000" cy="1143000"/>
          </a:xfrm>
        </p:spPr>
        <p:txBody>
          <a:bodyPr>
            <a:noAutofit/>
          </a:bodyPr>
          <a:lstStyle/>
          <a:p>
            <a:r>
              <a:rPr lang="ro-RO" sz="2400" b="1" dirty="0">
                <a:solidFill>
                  <a:srgbClr val="002060"/>
                </a:solidFill>
              </a:rPr>
              <a:t>INFRASTRUCTURA DE CARE VOR BENEFICIA REZIDENȚII PI TRACOM</a:t>
            </a:r>
            <a:br>
              <a:rPr lang="en-US" sz="2400" b="1" dirty="0">
                <a:solidFill>
                  <a:srgbClr val="002060"/>
                </a:solidFill>
              </a:rPr>
            </a:br>
            <a:endParaRPr lang="en-US" sz="2400" b="1" dirty="0">
              <a:solidFill>
                <a:srgbClr val="002060"/>
              </a:solidFill>
            </a:endParaRPr>
          </a:p>
        </p:txBody>
      </p:sp>
      <p:sp>
        <p:nvSpPr>
          <p:cNvPr id="3" name="Объект 2"/>
          <p:cNvSpPr>
            <a:spLocks noGrp="1"/>
          </p:cNvSpPr>
          <p:nvPr>
            <p:ph idx="1"/>
          </p:nvPr>
        </p:nvSpPr>
        <p:spPr>
          <a:xfrm>
            <a:off x="457200" y="1219200"/>
            <a:ext cx="8458200" cy="5638800"/>
          </a:xfrm>
        </p:spPr>
        <p:txBody>
          <a:bodyPr>
            <a:normAutofit fontScale="62500" lnSpcReduction="20000"/>
          </a:bodyPr>
          <a:lstStyle/>
          <a:p>
            <a:pPr lvl="0"/>
            <a:r>
              <a:rPr lang="ro-RO" dirty="0"/>
              <a:t>Clădiri verzi,eficiente energetic</a:t>
            </a:r>
            <a:endParaRPr lang="en-US" dirty="0"/>
          </a:p>
          <a:p>
            <a:pPr lvl="0"/>
            <a:r>
              <a:rPr lang="ro-RO" dirty="0"/>
              <a:t>centrală solară funcțională</a:t>
            </a:r>
          </a:p>
          <a:p>
            <a:r>
              <a:rPr lang="ro-RO" i="1" dirty="0"/>
              <a:t>SMART-GRID - d</a:t>
            </a:r>
            <a:r>
              <a:rPr lang="ro-RO" dirty="0"/>
              <a:t>ezvoltarea, în cadrul PI TRACOM, a unei rețele inteligente de aprovizionare cu energie, cu capacități proprii de generare din surse alternative va constitui un avantaj considerabil. Soluțiile inovatoare, inclusiv stocarea energiei, vor permite producerea și utilizarea energiei regenerabile în interiorul parcului, ceea ce se traduce în costuri mai mici de energie pentru rezidenți. </a:t>
            </a:r>
            <a:endParaRPr lang="en-US" dirty="0"/>
          </a:p>
          <a:p>
            <a:pPr lvl="0"/>
            <a:r>
              <a:rPr lang="ro-RO" dirty="0"/>
              <a:t>piste pentru biciclete și trotinete electrice</a:t>
            </a:r>
            <a:endParaRPr lang="en-US" dirty="0"/>
          </a:p>
          <a:p>
            <a:pPr lvl="0"/>
            <a:r>
              <a:rPr lang="ro-RO" dirty="0"/>
              <a:t>iluminare exterioara in baza de lămpi solare</a:t>
            </a:r>
            <a:endParaRPr lang="en-US" dirty="0"/>
          </a:p>
          <a:p>
            <a:pPr lvl="0"/>
            <a:r>
              <a:rPr lang="ro-RO" dirty="0"/>
              <a:t>sistem de irigare inteligent cu utilizarea apei pluviale și a celei tratate</a:t>
            </a:r>
            <a:endParaRPr lang="en-US" dirty="0"/>
          </a:p>
          <a:p>
            <a:pPr lvl="0"/>
            <a:r>
              <a:rPr lang="ro-RO" dirty="0"/>
              <a:t>sistem inteligent de navigație pentru a ghida vizitatorii prin parc.</a:t>
            </a:r>
            <a:endParaRPr lang="en-US" dirty="0"/>
          </a:p>
          <a:p>
            <a:pPr lvl="0"/>
            <a:r>
              <a:rPr lang="ro-RO" dirty="0"/>
              <a:t>grădiniță privată pentru copii</a:t>
            </a:r>
            <a:endParaRPr lang="en-US" dirty="0"/>
          </a:p>
          <a:p>
            <a:pPr lvl="0"/>
            <a:r>
              <a:rPr lang="ro-RO" dirty="0"/>
              <a:t>Cafenele, magazin cu produse locale, eventual eco</a:t>
            </a:r>
            <a:endParaRPr lang="en-US" dirty="0"/>
          </a:p>
          <a:p>
            <a:pPr lvl="0"/>
            <a:r>
              <a:rPr lang="ro-RO" dirty="0"/>
              <a:t>bancomate</a:t>
            </a:r>
            <a:endParaRPr lang="en-US" dirty="0"/>
          </a:p>
          <a:p>
            <a:pPr lvl="0"/>
            <a:r>
              <a:rPr lang="ro-RO" dirty="0"/>
              <a:t>Spații de parcare cu stații de încărcare pentru vehicule electrice</a:t>
            </a:r>
            <a:endParaRPr lang="en-US" dirty="0"/>
          </a:p>
          <a:p>
            <a:pPr lvl="0"/>
            <a:r>
              <a:rPr lang="ro-RO" dirty="0"/>
              <a:t>circuite de gimnastică în aer liber, zone de picnic, terenuri de tenis, minifotbal.</a:t>
            </a:r>
            <a:endParaRPr lang="en-US" dirty="0"/>
          </a:p>
          <a:p>
            <a:endParaRPr lang="en-US" dirty="0"/>
          </a:p>
        </p:txBody>
      </p:sp>
    </p:spTree>
    <p:extLst>
      <p:ext uri="{BB962C8B-B14F-4D97-AF65-F5344CB8AC3E}">
        <p14:creationId xmlns:p14="http://schemas.microsoft.com/office/powerpoint/2010/main" val="42182538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o-RO" sz="2400" b="1" dirty="0">
                <a:solidFill>
                  <a:srgbClr val="002060"/>
                </a:solidFill>
              </a:rPr>
              <a:t>STRUCTURI ADIȚIONALE CARE SE PROPUN A FI CREATE </a:t>
            </a:r>
            <a:endParaRPr lang="en-US" sz="2400" b="1" dirty="0">
              <a:solidFill>
                <a:srgbClr val="002060"/>
              </a:solidFill>
            </a:endParaRPr>
          </a:p>
        </p:txBody>
      </p:sp>
      <p:sp>
        <p:nvSpPr>
          <p:cNvPr id="3" name="Объект 2"/>
          <p:cNvSpPr>
            <a:spLocks noGrp="1"/>
          </p:cNvSpPr>
          <p:nvPr>
            <p:ph idx="1"/>
          </p:nvPr>
        </p:nvSpPr>
        <p:spPr>
          <a:xfrm>
            <a:off x="457200" y="1600200"/>
            <a:ext cx="8229600" cy="4648200"/>
          </a:xfrm>
        </p:spPr>
        <p:txBody>
          <a:bodyPr>
            <a:normAutofit fontScale="85000" lnSpcReduction="20000"/>
          </a:bodyPr>
          <a:lstStyle/>
          <a:p>
            <a:pPr lvl="0"/>
            <a:r>
              <a:rPr lang="ro-RO" dirty="0"/>
              <a:t>Un </a:t>
            </a:r>
            <a:r>
              <a:rPr lang="ro-RO" b="1" dirty="0"/>
              <a:t>Living Lab</a:t>
            </a:r>
            <a:r>
              <a:rPr lang="ro-RO" dirty="0"/>
              <a:t> pe soluții </a:t>
            </a:r>
            <a:r>
              <a:rPr lang="ro-RO" b="1" dirty="0"/>
              <a:t>Smart City, </a:t>
            </a:r>
            <a:r>
              <a:rPr lang="ro-RO" dirty="0"/>
              <a:t>în calitate de mediu de experimentare în care utilizatorii și producătorii pot crea împreună inovații. Unele soluții pot fi ulterior implementate la nivelul parcului.</a:t>
            </a:r>
            <a:endParaRPr lang="en-US" dirty="0"/>
          </a:p>
          <a:p>
            <a:pPr lvl="0"/>
            <a:r>
              <a:rPr lang="ro-RO" dirty="0"/>
              <a:t>Un </a:t>
            </a:r>
            <a:r>
              <a:rPr lang="ro-RO" b="1" dirty="0"/>
              <a:t>Fab Lab</a:t>
            </a:r>
            <a:r>
              <a:rPr lang="ro-RO" dirty="0"/>
              <a:t> - laborator de fabricație, atelier de prototipare și producție digitală la scară mică, care va oferi servicii rezidenților parcului și celor din incubatorul de inovare;</a:t>
            </a:r>
            <a:endParaRPr lang="en-US" dirty="0"/>
          </a:p>
          <a:p>
            <a:pPr lvl="0"/>
            <a:r>
              <a:rPr lang="ro-RO" dirty="0"/>
              <a:t>Un centru </a:t>
            </a:r>
            <a:r>
              <a:rPr lang="ro-RO" b="1" dirty="0"/>
              <a:t>demonstrativ/expozițional</a:t>
            </a:r>
            <a:r>
              <a:rPr lang="ro-RO" dirty="0"/>
              <a:t> multifuncțional care va oferi posibilitatea organizării expozițiilor, forumurilor tematice, inclusiv seminare, meet-up-uri și conferințe, dar și a evenimentelor cu implicarea publicului larg. </a:t>
            </a:r>
            <a:endParaRPr lang="en-US" dirty="0"/>
          </a:p>
          <a:p>
            <a:endParaRPr lang="en-US" dirty="0"/>
          </a:p>
        </p:txBody>
      </p:sp>
    </p:spTree>
    <p:extLst>
      <p:ext uri="{BB962C8B-B14F-4D97-AF65-F5344CB8AC3E}">
        <p14:creationId xmlns:p14="http://schemas.microsoft.com/office/powerpoint/2010/main" val="6618608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15962"/>
          </a:xfrm>
        </p:spPr>
        <p:txBody>
          <a:bodyPr>
            <a:normAutofit/>
          </a:bodyPr>
          <a:lstStyle/>
          <a:p>
            <a:r>
              <a:rPr lang="ro-MO" sz="2800" b="1" dirty="0">
                <a:solidFill>
                  <a:srgbClr val="002060"/>
                </a:solidFill>
              </a:rPr>
              <a:t>Prioritățile întreprinderii administratoare</a:t>
            </a:r>
            <a:endParaRPr lang="en-US" sz="2800" b="1" dirty="0">
              <a:solidFill>
                <a:srgbClr val="002060"/>
              </a:solidFill>
            </a:endParaRPr>
          </a:p>
        </p:txBody>
      </p:sp>
      <p:sp>
        <p:nvSpPr>
          <p:cNvPr id="3" name="Объект 2"/>
          <p:cNvSpPr>
            <a:spLocks noGrp="1"/>
          </p:cNvSpPr>
          <p:nvPr>
            <p:ph idx="1"/>
          </p:nvPr>
        </p:nvSpPr>
        <p:spPr>
          <a:xfrm>
            <a:off x="228600" y="1143000"/>
            <a:ext cx="8686800" cy="5715000"/>
          </a:xfrm>
        </p:spPr>
        <p:txBody>
          <a:bodyPr>
            <a:normAutofit fontScale="70000" lnSpcReduction="20000"/>
          </a:bodyPr>
          <a:lstStyle/>
          <a:p>
            <a:pPr lvl="0"/>
            <a:r>
              <a:rPr lang="ro-RO" b="1" dirty="0"/>
              <a:t>GESTIONAREA ȘI DEZVOLTAREA IMOBILIARĂ A SPAȚIULUI </a:t>
            </a:r>
            <a:endParaRPr lang="en-US" dirty="0"/>
          </a:p>
          <a:p>
            <a:pPr marL="0" indent="0" algn="just">
              <a:buNone/>
            </a:pPr>
            <a:r>
              <a:rPr lang="ro-RO" dirty="0"/>
              <a:t>Asigurarea unor spații de utilizare comună care ar predispune spre interacțiune și colaborare între rezidenți, între acestia din urmă și noi start-up-uri, sporirea eficienței energetice a clădirilor (aplicarea soluțiilor gen smart and passive buildings) etc. Clusterizarea rezidenților pentru a stimula procesul de co-creare a soluțiilor comune și identificare a proiectelor de simbioză industrială</a:t>
            </a:r>
            <a:endParaRPr lang="en-US" dirty="0"/>
          </a:p>
          <a:p>
            <a:pPr lvl="0"/>
            <a:r>
              <a:rPr lang="ro-RO" b="1" dirty="0"/>
              <a:t>OFERIREA DE SERVICII DE DEZVOLTARE PENTRU COMPANIILE CONSACRATE </a:t>
            </a:r>
            <a:endParaRPr lang="en-US" dirty="0"/>
          </a:p>
          <a:p>
            <a:pPr marL="0" indent="0">
              <a:buNone/>
            </a:pPr>
            <a:r>
              <a:rPr lang="ro-RO" dirty="0"/>
              <a:t>Facilitarea acomodării companiilor găzduite în parc și a noilor rezidenți, în special a solicitărilor de creștere a spațiilor de lucru, asigurarea cu conexiunile și rețelele necesare etc.</a:t>
            </a:r>
            <a:endParaRPr lang="en-US" dirty="0"/>
          </a:p>
          <a:p>
            <a:pPr lvl="0"/>
            <a:r>
              <a:rPr lang="ro-RO" b="1" dirty="0"/>
              <a:t>OFERIREA SERVICIILOR DE INCUBARE PENTRU ÎNTREPRINDERILE NOU – CREATE.</a:t>
            </a:r>
            <a:endParaRPr lang="en-US" dirty="0"/>
          </a:p>
          <a:p>
            <a:pPr marL="0" indent="0">
              <a:buNone/>
            </a:pPr>
            <a:r>
              <a:rPr lang="ro-RO" dirty="0"/>
              <a:t>Noua strategie de dezvoltare a parcului prevede spații pentru găzduirea companiilor nou-create, cu idei de afaceri în sinergie cu profilul și acivitățile companiilor rezidente. Acest spațiu este închiriat companiilor ca parte a unui pachet, care include servicii și facilități comune, dar și servicii specifice: instruiri, marketing, evaluări financiare etc. </a:t>
            </a:r>
            <a:endParaRPr lang="en-US" dirty="0"/>
          </a:p>
        </p:txBody>
      </p:sp>
    </p:spTree>
    <p:extLst>
      <p:ext uri="{BB962C8B-B14F-4D97-AF65-F5344CB8AC3E}">
        <p14:creationId xmlns:p14="http://schemas.microsoft.com/office/powerpoint/2010/main" val="29999114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o-RO" sz="2800" b="1" dirty="0">
                <a:solidFill>
                  <a:srgbClr val="002060"/>
                </a:solidFill>
              </a:rPr>
              <a:t>Rezultatele scontate până în anul 2030</a:t>
            </a:r>
            <a:endParaRPr lang="en-US" sz="2800" b="1" dirty="0">
              <a:solidFill>
                <a:srgbClr val="002060"/>
              </a:solidFill>
            </a:endParaRPr>
          </a:p>
        </p:txBody>
      </p:sp>
      <p:sp>
        <p:nvSpPr>
          <p:cNvPr id="3" name="Объект 2"/>
          <p:cNvSpPr>
            <a:spLocks noGrp="1"/>
          </p:cNvSpPr>
          <p:nvPr>
            <p:ph idx="1"/>
          </p:nvPr>
        </p:nvSpPr>
        <p:spPr/>
        <p:txBody>
          <a:bodyPr>
            <a:normAutofit fontScale="70000" lnSpcReduction="20000"/>
          </a:bodyPr>
          <a:lstStyle/>
          <a:p>
            <a:pPr lvl="0"/>
            <a:r>
              <a:rPr lang="ro-RO" dirty="0"/>
              <a:t>Infrastructură rezilientă</a:t>
            </a:r>
            <a:r>
              <a:rPr lang="ro-RO" b="1" dirty="0"/>
              <a:t> </a:t>
            </a:r>
            <a:r>
              <a:rPr lang="ro-RO" dirty="0"/>
              <a:t>și inteligentă a parcului,</a:t>
            </a:r>
            <a:r>
              <a:rPr lang="ro-RO" b="1" dirty="0"/>
              <a:t> </a:t>
            </a:r>
            <a:endParaRPr lang="en-US" dirty="0"/>
          </a:p>
          <a:p>
            <a:pPr lvl="0"/>
            <a:r>
              <a:rPr lang="ro-RO" dirty="0"/>
              <a:t>Ecosistem viabil în cadrul parcului, care ar favoriza apariția unor noi parteneriate și lanțuri valorice,</a:t>
            </a:r>
            <a:endParaRPr lang="en-US" dirty="0"/>
          </a:p>
          <a:p>
            <a:pPr lvl="0"/>
            <a:r>
              <a:rPr lang="ro-RO" dirty="0"/>
              <a:t>Prevalarea serviciilor și a produselor cu o valoare adăugată înaltă ca și domenii de activitate a rezidenților,</a:t>
            </a:r>
            <a:endParaRPr lang="en-US" dirty="0"/>
          </a:p>
          <a:p>
            <a:pPr lvl="0"/>
            <a:r>
              <a:rPr lang="ro-RO" dirty="0"/>
              <a:t>Integrarea modelelor circulare și utilizarea tehnologiilor ecologice în unitățile de producție ale rezidenților,</a:t>
            </a:r>
            <a:endParaRPr lang="en-US" dirty="0"/>
          </a:p>
          <a:p>
            <a:pPr lvl="0"/>
            <a:r>
              <a:rPr lang="ro-RO" dirty="0"/>
              <a:t>Afirmarea PI TRACOM în calitate de locație atractivă pentru companiile tehnologice străine,</a:t>
            </a:r>
            <a:endParaRPr lang="en-US" dirty="0"/>
          </a:p>
          <a:p>
            <a:pPr lvl="0"/>
            <a:r>
              <a:rPr lang="ro-RO" dirty="0"/>
              <a:t>Portofoliu de servicii specializate oferit de întreprinderea administratoare pentru companii consacrate și start-up-uri,</a:t>
            </a:r>
            <a:endParaRPr lang="en-US" dirty="0"/>
          </a:p>
          <a:p>
            <a:pPr lvl="0"/>
            <a:r>
              <a:rPr lang="ro-RO" dirty="0"/>
              <a:t>Companiile-ancore </a:t>
            </a:r>
            <a:r>
              <a:rPr lang="ro-RO"/>
              <a:t>pentru platformele specializate </a:t>
            </a:r>
            <a:r>
              <a:rPr lang="ro-RO" dirty="0"/>
              <a:t>identificate și reliefarea unor poli de creștere în jurul acestora.</a:t>
            </a:r>
            <a:endParaRPr lang="en-US" dirty="0"/>
          </a:p>
          <a:p>
            <a:endParaRPr lang="en-US" dirty="0"/>
          </a:p>
        </p:txBody>
      </p:sp>
    </p:spTree>
    <p:extLst>
      <p:ext uri="{BB962C8B-B14F-4D97-AF65-F5344CB8AC3E}">
        <p14:creationId xmlns:p14="http://schemas.microsoft.com/office/powerpoint/2010/main" val="3123792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3200" b="1" dirty="0">
                <a:solidFill>
                  <a:srgbClr val="002060"/>
                </a:solidFill>
              </a:rPr>
              <a:t>Premise</a:t>
            </a:r>
          </a:p>
        </p:txBody>
      </p:sp>
      <p:sp>
        <p:nvSpPr>
          <p:cNvPr id="3" name="Объект 2"/>
          <p:cNvSpPr>
            <a:spLocks noGrp="1"/>
          </p:cNvSpPr>
          <p:nvPr>
            <p:ph idx="1"/>
          </p:nvPr>
        </p:nvSpPr>
        <p:spPr>
          <a:xfrm>
            <a:off x="457200" y="1600200"/>
            <a:ext cx="8229600" cy="4953000"/>
          </a:xfrm>
        </p:spPr>
        <p:txBody>
          <a:bodyPr>
            <a:normAutofit fontScale="70000" lnSpcReduction="20000"/>
          </a:bodyPr>
          <a:lstStyle/>
          <a:p>
            <a:pPr lvl="0"/>
            <a:r>
              <a:rPr lang="ro-RO" b="1" dirty="0"/>
              <a:t>criza de resurse energetice </a:t>
            </a:r>
            <a:r>
              <a:rPr lang="ro-RO" dirty="0"/>
              <a:t>cu care se confruntă RM și care își pune amprenta asupra competitivității produselor și serviciilor autohtone, </a:t>
            </a:r>
            <a:endParaRPr lang="en-US" dirty="0"/>
          </a:p>
          <a:p>
            <a:pPr lvl="0"/>
            <a:r>
              <a:rPr lang="ro-RO" b="1" dirty="0"/>
              <a:t>transformarea lanțurilor valorice internaționale</a:t>
            </a:r>
            <a:r>
              <a:rPr lang="ro-RO" dirty="0"/>
              <a:t>, mai intii ca urmare a pandemiei, iar în prezent datorită războlui din Ucraina, fapt care favorizează colaborarea cu partenerii din proximitate, în primul rând,</a:t>
            </a:r>
            <a:endParaRPr lang="en-US" dirty="0"/>
          </a:p>
          <a:p>
            <a:pPr lvl="0"/>
            <a:r>
              <a:rPr lang="ro-RO" b="1" dirty="0"/>
              <a:t>amplasarea geografică </a:t>
            </a:r>
            <a:r>
              <a:rPr lang="ro-RO" dirty="0"/>
              <a:t>a PI TRACOM, care, în primul rând </a:t>
            </a:r>
            <a:r>
              <a:rPr lang="en-US" dirty="0" err="1"/>
              <a:t>avanta</a:t>
            </a:r>
            <a:r>
              <a:rPr lang="ro-MO" dirty="0"/>
              <a:t>jează </a:t>
            </a:r>
            <a:r>
              <a:rPr lang="ro-RO" dirty="0"/>
              <a:t>dezvoltarea parcului în calitate de parte a zonei urbane a centrului Chisinău, iar în al doilea rînd – devine un factor de atracție pentru companiile ce oferă servicii și cele din domeniul tehnologi</a:t>
            </a:r>
            <a:r>
              <a:rPr lang="en-US" dirty="0"/>
              <a:t>c</a:t>
            </a:r>
            <a:r>
              <a:rPr lang="ro-RO" dirty="0"/>
              <a:t>.</a:t>
            </a:r>
            <a:endParaRPr lang="en-US" dirty="0"/>
          </a:p>
          <a:p>
            <a:pPr lvl="0"/>
            <a:r>
              <a:rPr lang="ro-RO" dirty="0"/>
              <a:t>Nevoia de </a:t>
            </a:r>
            <a:r>
              <a:rPr lang="ro-RO" b="1" dirty="0"/>
              <a:t>a</a:t>
            </a:r>
            <a:r>
              <a:rPr lang="ro-RO" dirty="0"/>
              <a:t> </a:t>
            </a:r>
            <a:r>
              <a:rPr lang="ro-RO" b="1" dirty="0"/>
              <a:t>adopta principiile sustenabilității și a economiei verzi</a:t>
            </a:r>
            <a:r>
              <a:rPr lang="ro-RO" dirty="0"/>
              <a:t>, din cauza resurselor limitate de care dispune țara și a dezideratului autorităților de a promova un model de dezvoltare centrat pe OM.</a:t>
            </a:r>
            <a:endParaRPr lang="en-US" dirty="0"/>
          </a:p>
          <a:p>
            <a:endParaRPr lang="en-US" dirty="0"/>
          </a:p>
        </p:txBody>
      </p:sp>
    </p:spTree>
    <p:extLst>
      <p:ext uri="{BB962C8B-B14F-4D97-AF65-F5344CB8AC3E}">
        <p14:creationId xmlns:p14="http://schemas.microsoft.com/office/powerpoint/2010/main" val="4265722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o-MO" sz="3200" b="1" dirty="0" err="1">
                <a:solidFill>
                  <a:srgbClr val="002060"/>
                </a:solidFill>
              </a:rPr>
              <a:t>C</a:t>
            </a:r>
            <a:r>
              <a:rPr lang="en-US" sz="3200" b="1" dirty="0" err="1">
                <a:solidFill>
                  <a:srgbClr val="002060"/>
                </a:solidFill>
              </a:rPr>
              <a:t>hestionarea</a:t>
            </a:r>
            <a:r>
              <a:rPr lang="en-US" sz="3200" b="1" dirty="0">
                <a:solidFill>
                  <a:srgbClr val="002060"/>
                </a:solidFill>
              </a:rPr>
              <a:t> </a:t>
            </a:r>
            <a:r>
              <a:rPr lang="en-US" sz="3200" b="1" dirty="0" err="1">
                <a:solidFill>
                  <a:srgbClr val="002060"/>
                </a:solidFill>
              </a:rPr>
              <a:t>rezidenților</a:t>
            </a:r>
            <a:r>
              <a:rPr lang="ro-MO" sz="3200" b="1" dirty="0">
                <a:solidFill>
                  <a:srgbClr val="002060"/>
                </a:solidFill>
              </a:rPr>
              <a:t> PI TRACOM</a:t>
            </a:r>
            <a:endParaRPr lang="en-US" sz="3200" b="1" dirty="0">
              <a:solidFill>
                <a:srgbClr val="002060"/>
              </a:solidFill>
            </a:endParaRPr>
          </a:p>
        </p:txBody>
      </p:sp>
      <p:pic>
        <p:nvPicPr>
          <p:cNvPr id="6" name="Picture 17"/>
          <p:cNvPicPr>
            <a:picLocks noGrp="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724400" y="1600200"/>
            <a:ext cx="4343400" cy="2362200"/>
          </a:xfrm>
          <a:prstGeom prst="rect">
            <a:avLst/>
          </a:prstGeom>
        </p:spPr>
      </p:pic>
      <p:pic>
        <p:nvPicPr>
          <p:cNvPr id="7" name="Picture 7"/>
          <p:cNvPicPr>
            <a:picLocks noGrp="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228600" y="1600200"/>
            <a:ext cx="4343400" cy="2209799"/>
          </a:xfrm>
          <a:prstGeom prst="rect">
            <a:avLst/>
          </a:prstGeom>
        </p:spPr>
      </p:pic>
      <p:pic>
        <p:nvPicPr>
          <p:cNvPr id="8" name="Picture 26"/>
          <p:cNvPicPr/>
          <p:nvPr/>
        </p:nvPicPr>
        <p:blipFill>
          <a:blip r:embed="rId4">
            <a:extLst>
              <a:ext uri="{28A0092B-C50C-407E-A947-70E740481C1C}">
                <a14:useLocalDpi xmlns:a14="http://schemas.microsoft.com/office/drawing/2010/main" val="0"/>
              </a:ext>
            </a:extLst>
          </a:blip>
          <a:stretch>
            <a:fillRect/>
          </a:stretch>
        </p:blipFill>
        <p:spPr>
          <a:xfrm>
            <a:off x="1066800" y="3886200"/>
            <a:ext cx="6152515" cy="2516505"/>
          </a:xfrm>
          <a:prstGeom prst="rect">
            <a:avLst/>
          </a:prstGeom>
        </p:spPr>
      </p:pic>
    </p:spTree>
    <p:extLst>
      <p:ext uri="{BB962C8B-B14F-4D97-AF65-F5344CB8AC3E}">
        <p14:creationId xmlns:p14="http://schemas.microsoft.com/office/powerpoint/2010/main" val="1908516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o-MO" dirty="0"/>
              <a:t>Viziune 2030</a:t>
            </a:r>
            <a:endParaRPr lang="en-US" dirty="0"/>
          </a:p>
        </p:txBody>
      </p:sp>
      <p:sp>
        <p:nvSpPr>
          <p:cNvPr id="3" name="Объект 2"/>
          <p:cNvSpPr>
            <a:spLocks noGrp="1"/>
          </p:cNvSpPr>
          <p:nvPr>
            <p:ph type="body" idx="1"/>
          </p:nvPr>
        </p:nvSpPr>
        <p:spPr>
          <a:xfrm>
            <a:off x="722313" y="2438401"/>
            <a:ext cx="7772400" cy="1968500"/>
          </a:xfrm>
        </p:spPr>
        <p:txBody>
          <a:bodyPr>
            <a:normAutofit fontScale="85000" lnSpcReduction="10000"/>
          </a:bodyPr>
          <a:lstStyle/>
          <a:p>
            <a:pPr marL="0" indent="0" algn="just">
              <a:buNone/>
            </a:pPr>
            <a:r>
              <a:rPr lang="ro-RO" sz="2400" i="1" dirty="0">
                <a:solidFill>
                  <a:schemeClr val="tx2">
                    <a:lumMod val="50000"/>
                  </a:schemeClr>
                </a:solidFill>
              </a:rPr>
              <a:t>Întreprinderea Administratoare a PI TRACOM își propune misiunea de a transforma parcul, </a:t>
            </a:r>
            <a:r>
              <a:rPr lang="ro-RO" sz="2400" b="1" i="1" dirty="0">
                <a:solidFill>
                  <a:schemeClr val="tx2">
                    <a:lumMod val="50000"/>
                  </a:schemeClr>
                </a:solidFill>
              </a:rPr>
              <a:t>până în anul</a:t>
            </a:r>
            <a:r>
              <a:rPr lang="ro-RO" sz="2400" i="1" dirty="0">
                <a:solidFill>
                  <a:schemeClr val="tx2">
                    <a:lumMod val="50000"/>
                  </a:schemeClr>
                </a:solidFill>
              </a:rPr>
              <a:t> </a:t>
            </a:r>
            <a:r>
              <a:rPr lang="ro-RO" sz="2400" b="1" i="1" dirty="0">
                <a:solidFill>
                  <a:schemeClr val="tx2">
                    <a:lumMod val="50000"/>
                  </a:schemeClr>
                </a:solidFill>
              </a:rPr>
              <a:t>2030, într-o platformă tehnologică și de inovare, oferind servicii înalt specializate companiilor consacrate și start-up-uri inovatoare, care vor obține posibilitatea de a colabora împreună, sporindu-și astfel dezvoltarea proprie și generarea unor servicii și produse  cu valoare adăugată înaltă</a:t>
            </a:r>
            <a:r>
              <a:rPr lang="ro-RO" sz="2400" i="1" dirty="0">
                <a:solidFill>
                  <a:schemeClr val="tx2">
                    <a:lumMod val="50000"/>
                  </a:schemeClr>
                </a:solidFill>
              </a:rPr>
              <a:t>. </a:t>
            </a:r>
          </a:p>
          <a:p>
            <a:pPr marL="0" indent="0" algn="just">
              <a:buNone/>
            </a:pPr>
            <a:endParaRPr lang="en-US" sz="2000" dirty="0"/>
          </a:p>
        </p:txBody>
      </p:sp>
      <p:pic>
        <p:nvPicPr>
          <p:cNvPr id="1026" name="Picture 2" descr="CARAS - CARAS Vision Icon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2876550" cy="1790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10650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0"/>
            <a:ext cx="8229600" cy="1143000"/>
          </a:xfrm>
        </p:spPr>
        <p:txBody>
          <a:bodyPr>
            <a:normAutofit/>
          </a:bodyPr>
          <a:lstStyle/>
          <a:p>
            <a:r>
              <a:rPr lang="en-US" sz="3200" b="1" dirty="0" err="1">
                <a:solidFill>
                  <a:srgbClr val="002060"/>
                </a:solidFill>
              </a:rPr>
              <a:t>Directii</a:t>
            </a:r>
            <a:r>
              <a:rPr lang="en-US" sz="3200" b="1" dirty="0">
                <a:solidFill>
                  <a:srgbClr val="002060"/>
                </a:solidFill>
              </a:rPr>
              <a:t> de </a:t>
            </a:r>
            <a:r>
              <a:rPr lang="en-US" sz="3200" b="1" dirty="0" err="1">
                <a:solidFill>
                  <a:srgbClr val="002060"/>
                </a:solidFill>
              </a:rPr>
              <a:t>dezvoltare</a:t>
            </a:r>
            <a:r>
              <a:rPr lang="en-US" sz="3200" b="1" dirty="0">
                <a:solidFill>
                  <a:srgbClr val="002060"/>
                </a:solidFill>
              </a:rPr>
              <a:t> p</a:t>
            </a:r>
            <a:r>
              <a:rPr lang="ro-MO" sz="3200" b="1" dirty="0">
                <a:solidFill>
                  <a:srgbClr val="002060"/>
                </a:solidFill>
              </a:rPr>
              <a:t>înă în 2030</a:t>
            </a:r>
            <a:endParaRPr lang="en-US" sz="3200" b="1" dirty="0">
              <a:solidFill>
                <a:srgbClr val="002060"/>
              </a:solidFill>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1093810684"/>
              </p:ext>
            </p:extLst>
          </p:nvPr>
        </p:nvGraphicFramePr>
        <p:xfrm>
          <a:off x="609600" y="685800"/>
          <a:ext cx="7696200" cy="3840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6096000" y="4154269"/>
            <a:ext cx="2590800" cy="1477328"/>
          </a:xfrm>
          <a:prstGeom prst="rect">
            <a:avLst/>
          </a:prstGeom>
          <a:noFill/>
        </p:spPr>
        <p:txBody>
          <a:bodyPr wrap="square" rtlCol="0">
            <a:spAutoFit/>
          </a:bodyPr>
          <a:lstStyle/>
          <a:p>
            <a:pPr marL="285750" indent="-285750">
              <a:buFont typeface="Arial" pitchFamily="34" charset="0"/>
              <a:buChar char="•"/>
            </a:pPr>
            <a:r>
              <a:rPr lang="ro-RO" b="1" dirty="0">
                <a:solidFill>
                  <a:srgbClr val="7030A0"/>
                </a:solidFill>
              </a:rPr>
              <a:t>BIOTech, HealthTech, CleanTech,</a:t>
            </a:r>
          </a:p>
          <a:p>
            <a:pPr marL="285750" indent="-285750">
              <a:buFont typeface="Arial" pitchFamily="34" charset="0"/>
              <a:buChar char="•"/>
            </a:pPr>
            <a:r>
              <a:rPr lang="ro-RO" b="1" dirty="0">
                <a:solidFill>
                  <a:srgbClr val="7030A0"/>
                </a:solidFill>
              </a:rPr>
              <a:t>Spații specializate</a:t>
            </a:r>
          </a:p>
          <a:p>
            <a:pPr marL="285750" indent="-285750">
              <a:buFont typeface="Arial" pitchFamily="34" charset="0"/>
              <a:buChar char="•"/>
            </a:pPr>
            <a:r>
              <a:rPr lang="ro-RO" b="1" dirty="0">
                <a:solidFill>
                  <a:srgbClr val="7030A0"/>
                </a:solidFill>
              </a:rPr>
              <a:t>Greenfield</a:t>
            </a:r>
          </a:p>
          <a:p>
            <a:endParaRPr lang="en-US" b="1" dirty="0">
              <a:solidFill>
                <a:srgbClr val="7030A0"/>
              </a:solidFill>
            </a:endParaRPr>
          </a:p>
        </p:txBody>
      </p:sp>
      <p:sp>
        <p:nvSpPr>
          <p:cNvPr id="7" name="TextBox 6"/>
          <p:cNvSpPr txBox="1"/>
          <p:nvPr/>
        </p:nvSpPr>
        <p:spPr>
          <a:xfrm>
            <a:off x="228600" y="4154269"/>
            <a:ext cx="2819400" cy="1477328"/>
          </a:xfrm>
          <a:prstGeom prst="rect">
            <a:avLst/>
          </a:prstGeom>
          <a:noFill/>
        </p:spPr>
        <p:txBody>
          <a:bodyPr wrap="square" rtlCol="0">
            <a:spAutoFit/>
          </a:bodyPr>
          <a:lstStyle/>
          <a:p>
            <a:pPr marL="285750" indent="-285750">
              <a:buFont typeface="Arial" pitchFamily="34" charset="0"/>
              <a:buChar char="•"/>
            </a:pPr>
            <a:r>
              <a:rPr lang="ro-MO" b="1" dirty="0">
                <a:solidFill>
                  <a:schemeClr val="accent3"/>
                </a:solidFill>
              </a:rPr>
              <a:t>În baza modelului de parc eco-industrial,</a:t>
            </a:r>
          </a:p>
          <a:p>
            <a:pPr marL="285750" indent="-285750">
              <a:buFont typeface="Arial" pitchFamily="34" charset="0"/>
              <a:buChar char="•"/>
            </a:pPr>
            <a:r>
              <a:rPr lang="ro-MO" b="1" dirty="0">
                <a:solidFill>
                  <a:schemeClr val="accent3"/>
                </a:solidFill>
              </a:rPr>
              <a:t>Infrastructură rezilientă</a:t>
            </a:r>
          </a:p>
          <a:p>
            <a:pPr marL="285750" indent="-285750">
              <a:buFont typeface="Arial" pitchFamily="34" charset="0"/>
              <a:buChar char="•"/>
            </a:pPr>
            <a:r>
              <a:rPr lang="ro-MO" b="1" dirty="0">
                <a:solidFill>
                  <a:schemeClr val="accent3"/>
                </a:solidFill>
              </a:rPr>
              <a:t>Eficientizare resurse</a:t>
            </a:r>
          </a:p>
          <a:p>
            <a:pPr marL="285750" indent="-285750">
              <a:buFont typeface="Arial" pitchFamily="34" charset="0"/>
              <a:buChar char="•"/>
            </a:pPr>
            <a:r>
              <a:rPr lang="ro-MO" b="1" dirty="0">
                <a:solidFill>
                  <a:schemeClr val="accent3"/>
                </a:solidFill>
              </a:rPr>
              <a:t>Siombioză industrială</a:t>
            </a:r>
            <a:endParaRPr lang="en-US" b="1" dirty="0">
              <a:solidFill>
                <a:schemeClr val="accent3"/>
              </a:solidFill>
            </a:endParaRPr>
          </a:p>
        </p:txBody>
      </p:sp>
      <p:sp>
        <p:nvSpPr>
          <p:cNvPr id="9" name="TextBox 8"/>
          <p:cNvSpPr txBox="1"/>
          <p:nvPr/>
        </p:nvSpPr>
        <p:spPr>
          <a:xfrm>
            <a:off x="3151239" y="4175769"/>
            <a:ext cx="2971800" cy="2585323"/>
          </a:xfrm>
          <a:prstGeom prst="rect">
            <a:avLst/>
          </a:prstGeom>
          <a:noFill/>
        </p:spPr>
        <p:txBody>
          <a:bodyPr wrap="square" rtlCol="0">
            <a:spAutoFit/>
          </a:bodyPr>
          <a:lstStyle/>
          <a:p>
            <a:pPr marL="285750" indent="-285750">
              <a:buFont typeface="Arial" pitchFamily="34" charset="0"/>
              <a:buChar char="•"/>
            </a:pPr>
            <a:r>
              <a:rPr lang="ro-MO" dirty="0">
                <a:solidFill>
                  <a:schemeClr val="tx2"/>
                </a:solidFill>
              </a:rPr>
              <a:t>Activități cu valoare adăugată înaltă,</a:t>
            </a:r>
          </a:p>
          <a:p>
            <a:pPr marL="285750" indent="-285750">
              <a:buFont typeface="Arial" pitchFamily="34" charset="0"/>
              <a:buChar char="•"/>
            </a:pPr>
            <a:r>
              <a:rPr lang="ro-MO" dirty="0">
                <a:solidFill>
                  <a:schemeClr val="tx2"/>
                </a:solidFill>
              </a:rPr>
              <a:t>Servicii pentru companiile existente,dar si pentru start-up-uri,</a:t>
            </a:r>
          </a:p>
          <a:p>
            <a:pPr marL="285750" indent="-285750">
              <a:buFont typeface="Arial" pitchFamily="34" charset="0"/>
              <a:buChar char="•"/>
            </a:pPr>
            <a:r>
              <a:rPr lang="ro-MO" dirty="0">
                <a:solidFill>
                  <a:schemeClr val="tx2"/>
                </a:solidFill>
              </a:rPr>
              <a:t>Cerere de spații pe piața locală și regională favorabilă.</a:t>
            </a:r>
          </a:p>
          <a:p>
            <a:endParaRPr lang="en-US" dirty="0"/>
          </a:p>
        </p:txBody>
      </p:sp>
    </p:spTree>
    <p:extLst>
      <p:ext uri="{BB962C8B-B14F-4D97-AF65-F5344CB8AC3E}">
        <p14:creationId xmlns:p14="http://schemas.microsoft.com/office/powerpoint/2010/main" val="3311574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143000"/>
          </a:xfrm>
        </p:spPr>
        <p:txBody>
          <a:bodyPr>
            <a:noAutofit/>
          </a:bodyPr>
          <a:lstStyle/>
          <a:p>
            <a:r>
              <a:rPr lang="ro-RO" sz="2800" b="1" dirty="0">
                <a:solidFill>
                  <a:srgbClr val="002060"/>
                </a:solidFill>
              </a:rPr>
              <a:t>DIRECȚIA I – HUB PENTRU COMPANIILE DE SERVICII IT</a:t>
            </a:r>
            <a:endParaRPr lang="en-US" sz="2800" b="1" dirty="0">
              <a:solidFill>
                <a:srgbClr val="002060"/>
              </a:solidFill>
            </a:endParaRPr>
          </a:p>
        </p:txBody>
      </p:sp>
      <p:sp>
        <p:nvSpPr>
          <p:cNvPr id="3" name="Объект 2"/>
          <p:cNvSpPr>
            <a:spLocks noGrp="1"/>
          </p:cNvSpPr>
          <p:nvPr>
            <p:ph sz="half" idx="1"/>
          </p:nvPr>
        </p:nvSpPr>
        <p:spPr>
          <a:xfrm>
            <a:off x="228600" y="1600200"/>
            <a:ext cx="4495800" cy="4525963"/>
          </a:xfrm>
        </p:spPr>
        <p:txBody>
          <a:bodyPr>
            <a:normAutofit fontScale="92500" lnSpcReduction="20000"/>
          </a:bodyPr>
          <a:lstStyle/>
          <a:p>
            <a:r>
              <a:rPr lang="ro-RO" dirty="0"/>
              <a:t>Dezvoltarea direcției respective se va produce în baza modelului de activitate a unui parc tehnologic</a:t>
            </a:r>
          </a:p>
          <a:p>
            <a:r>
              <a:rPr lang="ro-RO" dirty="0"/>
              <a:t>Vine să răspundă solicitărilor din partea mediului de afaceri, dar și tendințelor internaționale în domeniu.</a:t>
            </a:r>
          </a:p>
          <a:p>
            <a:r>
              <a:rPr lang="ro-RO" dirty="0"/>
              <a:t>Crearea acestui pol de creștere în cadrul PI TRACOM va avea la bază competențele rezidenților actuali ai parcului din domeniul TIC.</a:t>
            </a:r>
          </a:p>
          <a:p>
            <a:endParaRPr lang="en-US" dirty="0"/>
          </a:p>
        </p:txBody>
      </p:sp>
      <p:sp>
        <p:nvSpPr>
          <p:cNvPr id="4" name="Объект 3"/>
          <p:cNvSpPr>
            <a:spLocks noGrp="1"/>
          </p:cNvSpPr>
          <p:nvPr>
            <p:ph sz="half" idx="2"/>
          </p:nvPr>
        </p:nvSpPr>
        <p:spPr>
          <a:xfrm>
            <a:off x="5032513" y="1672113"/>
            <a:ext cx="4038600" cy="4525963"/>
          </a:xfrm>
        </p:spPr>
        <p:txBody>
          <a:bodyPr>
            <a:normAutofit fontScale="92500" lnSpcReduction="20000"/>
          </a:bodyPr>
          <a:lstStyle/>
          <a:p>
            <a:pPr marL="0" indent="0" algn="ctr">
              <a:buNone/>
            </a:pPr>
            <a:r>
              <a:rPr lang="ro-RO" sz="2300" b="1" dirty="0"/>
              <a:t>Specializarea parcurilor tehnologice</a:t>
            </a:r>
            <a:endParaRPr lang="en-US" sz="2300" dirty="0"/>
          </a:p>
        </p:txBody>
      </p:sp>
      <p:pic>
        <p:nvPicPr>
          <p:cNvPr id="5" name="Рисунок 4" descr="Main Technology sectors"/>
          <p:cNvPicPr/>
          <p:nvPr/>
        </p:nvPicPr>
        <p:blipFill>
          <a:blip r:embed="rId2">
            <a:extLst>
              <a:ext uri="{28A0092B-C50C-407E-A947-70E740481C1C}">
                <a14:useLocalDpi xmlns:a14="http://schemas.microsoft.com/office/drawing/2010/main" val="0"/>
              </a:ext>
            </a:extLst>
          </a:blip>
          <a:srcRect/>
          <a:stretch>
            <a:fillRect/>
          </a:stretch>
        </p:blipFill>
        <p:spPr bwMode="auto">
          <a:xfrm>
            <a:off x="4800600" y="2262809"/>
            <a:ext cx="4223385" cy="1649095"/>
          </a:xfrm>
          <a:prstGeom prst="rect">
            <a:avLst/>
          </a:prstGeom>
          <a:noFill/>
          <a:ln w="28575">
            <a:solidFill>
              <a:schemeClr val="accent3">
                <a:lumMod val="75000"/>
              </a:schemeClr>
            </a:solidFill>
          </a:ln>
        </p:spPr>
      </p:pic>
    </p:spTree>
    <p:extLst>
      <p:ext uri="{BB962C8B-B14F-4D97-AF65-F5344CB8AC3E}">
        <p14:creationId xmlns:p14="http://schemas.microsoft.com/office/powerpoint/2010/main" val="35033561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04800"/>
            <a:ext cx="8592185" cy="1162050"/>
          </a:xfrm>
        </p:spPr>
        <p:txBody>
          <a:bodyPr>
            <a:noAutofit/>
          </a:bodyPr>
          <a:lstStyle/>
          <a:p>
            <a:r>
              <a:rPr lang="ro-RO" sz="2800" dirty="0">
                <a:solidFill>
                  <a:srgbClr val="002060"/>
                </a:solidFill>
              </a:rPr>
              <a:t>DIRECȚIA II – ZONĂ DE PRODUCERE ECO-INDUSTRIALĂ</a:t>
            </a:r>
            <a:br>
              <a:rPr lang="en-US" sz="1600" b="1" dirty="0"/>
            </a:br>
            <a:endParaRPr lang="en-US" sz="1600" dirty="0"/>
          </a:p>
        </p:txBody>
      </p:sp>
      <p:sp>
        <p:nvSpPr>
          <p:cNvPr id="3" name="Объект 2"/>
          <p:cNvSpPr>
            <a:spLocks noGrp="1"/>
          </p:cNvSpPr>
          <p:nvPr>
            <p:ph idx="1"/>
          </p:nvPr>
        </p:nvSpPr>
        <p:spPr>
          <a:xfrm>
            <a:off x="4038600" y="609600"/>
            <a:ext cx="5029200" cy="5516563"/>
          </a:xfrm>
        </p:spPr>
        <p:txBody>
          <a:bodyPr>
            <a:normAutofit/>
          </a:bodyPr>
          <a:lstStyle/>
          <a:p>
            <a:pPr marL="0" indent="0" algn="just">
              <a:buNone/>
            </a:pPr>
            <a:endParaRPr lang="ro-RO" sz="2400" dirty="0"/>
          </a:p>
          <a:p>
            <a:pPr marL="0" indent="0">
              <a:buNone/>
            </a:pPr>
            <a:r>
              <a:rPr lang="ro-MO" sz="1800" b="1" u="sng" dirty="0"/>
              <a:t>  Avantaje:</a:t>
            </a:r>
          </a:p>
          <a:p>
            <a:pPr marL="0" indent="0">
              <a:buNone/>
            </a:pPr>
            <a:r>
              <a:rPr lang="ro-RO" sz="1800" dirty="0"/>
              <a:t>• Reducerea costurilor de operare și îmbunătățirea productivității,</a:t>
            </a:r>
            <a:endParaRPr lang="en-US" sz="1800" dirty="0"/>
          </a:p>
          <a:p>
            <a:pPr marL="0" indent="0">
              <a:buNone/>
            </a:pPr>
            <a:r>
              <a:rPr lang="ro-RO" sz="1800" dirty="0"/>
              <a:t>• Ecologizarea lanțurilor valorice și de aprovizionare,</a:t>
            </a:r>
            <a:endParaRPr lang="en-US" sz="1800" dirty="0"/>
          </a:p>
          <a:p>
            <a:pPr marL="0" indent="0">
              <a:buNone/>
            </a:pPr>
            <a:r>
              <a:rPr lang="ro-RO" sz="1800" dirty="0"/>
              <a:t>• Atenuarea consecințelor schimbărilor climatice,</a:t>
            </a:r>
            <a:endParaRPr lang="en-US" sz="1800" dirty="0"/>
          </a:p>
          <a:p>
            <a:pPr marL="0" indent="0">
              <a:buNone/>
            </a:pPr>
            <a:r>
              <a:rPr lang="ro-RO" sz="1800" dirty="0"/>
              <a:t>• Îmbunătățirea securității aprovizionării cu resurse, managementului și eficienței acestora(de exemplu, a utilizării de materiale, apă, energie)</a:t>
            </a:r>
            <a:endParaRPr lang="en-US" sz="1800" dirty="0"/>
          </a:p>
          <a:p>
            <a:pPr marL="0" indent="0">
              <a:buNone/>
            </a:pPr>
            <a:r>
              <a:rPr lang="ro-RO" sz="1800" dirty="0"/>
              <a:t>• Reducerea riscurilor de afaceri, prin conștientizarea că riscurile de mediu și sociale sunt de fapt riscuri economice. </a:t>
            </a:r>
            <a:endParaRPr lang="en-US" sz="1800" dirty="0"/>
          </a:p>
          <a:p>
            <a:endParaRPr lang="en-US" sz="2800" dirty="0"/>
          </a:p>
        </p:txBody>
      </p:sp>
      <p:sp>
        <p:nvSpPr>
          <p:cNvPr id="5" name="Текст 4"/>
          <p:cNvSpPr>
            <a:spLocks noGrp="1"/>
          </p:cNvSpPr>
          <p:nvPr>
            <p:ph type="body" sz="half" idx="2"/>
          </p:nvPr>
        </p:nvSpPr>
        <p:spPr>
          <a:xfrm>
            <a:off x="29817" y="838200"/>
            <a:ext cx="3465513" cy="5594184"/>
          </a:xfrm>
        </p:spPr>
        <p:txBody>
          <a:bodyPr>
            <a:normAutofit/>
          </a:bodyPr>
          <a:lstStyle/>
          <a:p>
            <a:r>
              <a:rPr lang="ro-RO" sz="2400" dirty="0"/>
              <a:t>Ținând cont de existența activităților de producere în cadrul PI TRACOM, se propune ca zona-gazdă a acestora să funcționeze în baza </a:t>
            </a:r>
            <a:r>
              <a:rPr lang="ro-RO" sz="2400" b="1" dirty="0"/>
              <a:t>modelului unui parc eco-industrial și a principiilor economiei circulare</a:t>
            </a:r>
            <a:r>
              <a:rPr lang="ro-RO" sz="2400" dirty="0"/>
              <a:t>. </a:t>
            </a:r>
          </a:p>
          <a:p>
            <a:endParaRPr lang="ro-RO" sz="1600" b="1" dirty="0"/>
          </a:p>
          <a:p>
            <a:endParaRPr lang="ro-RO" sz="1600" b="1" dirty="0"/>
          </a:p>
          <a:p>
            <a:endParaRPr lang="ro-RO" sz="1600" b="1" dirty="0"/>
          </a:p>
          <a:p>
            <a:endParaRPr lang="ro-RO" sz="1600" b="1" dirty="0"/>
          </a:p>
          <a:p>
            <a:pPr algn="ctr"/>
            <a:r>
              <a:rPr lang="ro-RO" sz="1600" b="1" dirty="0"/>
              <a:t>Numărul de parcuri </a:t>
            </a:r>
          </a:p>
          <a:p>
            <a:pPr algn="ctr"/>
            <a:r>
              <a:rPr lang="ro-RO" sz="1600" b="1" dirty="0"/>
              <a:t>eco-industriale </a:t>
            </a:r>
          </a:p>
          <a:p>
            <a:pPr algn="ctr"/>
            <a:r>
              <a:rPr lang="ro-RO" sz="1600" b="1" dirty="0"/>
              <a:t>la nivel global (1990-2020)</a:t>
            </a:r>
            <a:r>
              <a:rPr lang="en-US" sz="1600" dirty="0"/>
              <a:t> </a:t>
            </a:r>
          </a:p>
          <a:p>
            <a:endParaRPr lang="en-US" sz="2400" dirty="0"/>
          </a:p>
        </p:txBody>
      </p:sp>
      <p:pic>
        <p:nvPicPr>
          <p:cNvPr id="4" name="Рисунок 3"/>
          <p:cNvPicPr/>
          <p:nvPr/>
        </p:nvPicPr>
        <p:blipFill>
          <a:blip r:embed="rId2"/>
          <a:stretch>
            <a:fillRect/>
          </a:stretch>
        </p:blipFill>
        <p:spPr>
          <a:xfrm>
            <a:off x="3048000" y="5128591"/>
            <a:ext cx="5925185" cy="1602740"/>
          </a:xfrm>
          <a:prstGeom prst="rect">
            <a:avLst/>
          </a:prstGeom>
          <a:ln w="38100">
            <a:solidFill>
              <a:srgbClr val="00B050"/>
            </a:solidFill>
          </a:ln>
        </p:spPr>
      </p:pic>
    </p:spTree>
    <p:extLst>
      <p:ext uri="{BB962C8B-B14F-4D97-AF65-F5344CB8AC3E}">
        <p14:creationId xmlns:p14="http://schemas.microsoft.com/office/powerpoint/2010/main" val="3060640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9762"/>
          </a:xfrm>
        </p:spPr>
        <p:txBody>
          <a:bodyPr>
            <a:noAutofit/>
          </a:bodyPr>
          <a:lstStyle/>
          <a:p>
            <a:r>
              <a:rPr lang="ro-RO" sz="3200" b="1" dirty="0">
                <a:solidFill>
                  <a:srgbClr val="002060"/>
                </a:solidFill>
              </a:rPr>
              <a:t>Activități preconizate </a:t>
            </a:r>
            <a:br>
              <a:rPr lang="en-US" sz="3200" b="1" dirty="0">
                <a:solidFill>
                  <a:srgbClr val="002060"/>
                </a:solidFill>
              </a:rPr>
            </a:br>
            <a:endParaRPr lang="en-US" sz="3200" b="1" dirty="0">
              <a:solidFill>
                <a:srgbClr val="002060"/>
              </a:solidFill>
            </a:endParaRPr>
          </a:p>
        </p:txBody>
      </p:sp>
      <p:sp>
        <p:nvSpPr>
          <p:cNvPr id="3" name="Объект 2"/>
          <p:cNvSpPr>
            <a:spLocks noGrp="1"/>
          </p:cNvSpPr>
          <p:nvPr>
            <p:ph idx="1"/>
          </p:nvPr>
        </p:nvSpPr>
        <p:spPr>
          <a:xfrm>
            <a:off x="304800" y="762000"/>
            <a:ext cx="8686800" cy="6172200"/>
          </a:xfrm>
        </p:spPr>
        <p:txBody>
          <a:bodyPr>
            <a:normAutofit fontScale="47500" lnSpcReduction="20000"/>
          </a:bodyPr>
          <a:lstStyle/>
          <a:p>
            <a:pPr lvl="0"/>
            <a:r>
              <a:rPr lang="ro-RO" sz="4000" b="1" dirty="0"/>
              <a:t>Integrarea surselor de energie regenerabilă</a:t>
            </a:r>
            <a:r>
              <a:rPr lang="ro-RO" sz="4000" dirty="0"/>
              <a:t> în activitatea parcului, se va lua în considerare în principal panouri solare montate la sol și cele montate pe acoperișuri.</a:t>
            </a:r>
            <a:endParaRPr lang="en-US" sz="4000" dirty="0"/>
          </a:p>
          <a:p>
            <a:pPr lvl="0"/>
            <a:r>
              <a:rPr lang="ro-RO" sz="4000" b="1" dirty="0"/>
              <a:t>Îmbunătățirea eficienței utilizării resurselor de apă</a:t>
            </a:r>
            <a:r>
              <a:rPr lang="ro-RO" sz="4000" dirty="0"/>
              <a:t>. Soluțiile de utilizare eficientă a apei pot fi implementate atât în procesul de alimentare cu apă, cât și la tratarea apelor uzate, de ex. tehnologiile de colectare a apei pluviale și utilizarea ei în irigație. </a:t>
            </a:r>
          </a:p>
          <a:p>
            <a:pPr lvl="0"/>
            <a:r>
              <a:rPr lang="ro-RO" sz="4000" dirty="0"/>
              <a:t>În condițiile în care zona de producere a PI TRACOM implică diverse sectoare industriale și procese, </a:t>
            </a:r>
            <a:r>
              <a:rPr lang="ro-RO" sz="4000" b="1" dirty="0"/>
              <a:t>maximizarea recuperării și reutilizarii materialelor și a căldurii generate în surplus</a:t>
            </a:r>
            <a:r>
              <a:rPr lang="ro-RO" sz="4000" dirty="0"/>
              <a:t> reprezintă o altă strategie importantă de economie circulară.</a:t>
            </a:r>
            <a:endParaRPr lang="en-US" sz="4000" dirty="0"/>
          </a:p>
          <a:p>
            <a:pPr lvl="0"/>
            <a:r>
              <a:rPr lang="ro-RO" sz="4000" dirty="0"/>
              <a:t>Se vor urmări </a:t>
            </a:r>
            <a:r>
              <a:rPr lang="ro-RO" sz="4000" b="1" dirty="0"/>
              <a:t>reglementările și standardele naționale și locale aplicabile</a:t>
            </a:r>
            <a:r>
              <a:rPr lang="ro-RO" sz="4000" dirty="0"/>
              <a:t>, precum: reglementările naționale de muncă; limite de deversare; limitele naționale de emisie în aer; tehnici de eliminare a deșeurilor; cerințele de transport a deșeurilor; restricții de manipulare a deșeurilor periculoase; și limitele de zgomot. În acest context, entitatea de management al parcului va dispune de un sistem de monitorizare pentru a raporta performanța firmelor, de exemplu în baza ISO 19600.</a:t>
            </a:r>
            <a:endParaRPr lang="en-US" sz="4000" dirty="0"/>
          </a:p>
          <a:p>
            <a:pPr lvl="0"/>
            <a:r>
              <a:rPr lang="ro-RO" sz="4000" dirty="0"/>
              <a:t>Încurajarea rezidenților să opteze pentru </a:t>
            </a:r>
            <a:r>
              <a:rPr lang="ro-RO" sz="4000" b="1" dirty="0"/>
              <a:t>procese de producere eficiente din punct de vedere al resurselor</a:t>
            </a:r>
            <a:r>
              <a:rPr lang="ro-RO" sz="4000" dirty="0"/>
              <a:t>.</a:t>
            </a:r>
          </a:p>
          <a:p>
            <a:pPr lvl="0"/>
            <a:r>
              <a:rPr lang="ro-RO" sz="4000" dirty="0"/>
              <a:t>Întreprinderea administratoare a PI ”TRACOM” urmează să evalueze „</a:t>
            </a:r>
            <a:r>
              <a:rPr lang="ro-RO" sz="4000" b="1" dirty="0"/>
              <a:t>decalajul de circularitate</a:t>
            </a:r>
            <a:r>
              <a:rPr lang="ro-RO" sz="4000" dirty="0"/>
              <a:t>” folosind </a:t>
            </a:r>
            <a:r>
              <a:rPr lang="ro-RO" sz="4000" i="1" dirty="0"/>
              <a:t>Cadrul Internațional pentru Parcurile Eco-Industriale</a:t>
            </a:r>
            <a:r>
              <a:rPr lang="ro-RO" sz="4000" dirty="0"/>
              <a:t>, iar în rezultatul evaluării decalajului, vor fi stabilite obiective și vor fi agreate angajamente comune la nivelul parcului. </a:t>
            </a:r>
            <a:endParaRPr lang="en-US" sz="4000" dirty="0"/>
          </a:p>
          <a:p>
            <a:endParaRPr lang="en-US" dirty="0"/>
          </a:p>
        </p:txBody>
      </p:sp>
    </p:spTree>
    <p:extLst>
      <p:ext uri="{BB962C8B-B14F-4D97-AF65-F5344CB8AC3E}">
        <p14:creationId xmlns:p14="http://schemas.microsoft.com/office/powerpoint/2010/main" val="13961202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it-IT" sz="2800" b="1" dirty="0">
                <a:solidFill>
                  <a:srgbClr val="002060"/>
                </a:solidFill>
              </a:rPr>
              <a:t>DIRECȚIA III – LANSAREA DE </a:t>
            </a:r>
            <a:r>
              <a:rPr lang="ro-MO" sz="2800" b="1" dirty="0">
                <a:solidFill>
                  <a:srgbClr val="002060"/>
                </a:solidFill>
              </a:rPr>
              <a:t>PLATFORME </a:t>
            </a:r>
            <a:r>
              <a:rPr lang="it-IT" sz="2800" b="1" dirty="0">
                <a:solidFill>
                  <a:srgbClr val="002060"/>
                </a:solidFill>
              </a:rPr>
              <a:t>SPECIALIZATE</a:t>
            </a:r>
            <a:endParaRPr lang="en-US" sz="2800" b="1" dirty="0">
              <a:solidFill>
                <a:srgbClr val="002060"/>
              </a:solidFill>
            </a:endParaRPr>
          </a:p>
        </p:txBody>
      </p:sp>
      <p:sp>
        <p:nvSpPr>
          <p:cNvPr id="3" name="Объект 2"/>
          <p:cNvSpPr>
            <a:spLocks noGrp="1"/>
          </p:cNvSpPr>
          <p:nvPr>
            <p:ph idx="1"/>
          </p:nvPr>
        </p:nvSpPr>
        <p:spPr>
          <a:xfrm>
            <a:off x="457200" y="1600200"/>
            <a:ext cx="8229600" cy="4953000"/>
          </a:xfrm>
        </p:spPr>
        <p:txBody>
          <a:bodyPr>
            <a:normAutofit fontScale="70000" lnSpcReduction="20000"/>
          </a:bodyPr>
          <a:lstStyle/>
          <a:p>
            <a:r>
              <a:rPr lang="ro-RO" dirty="0"/>
              <a:t>Dezvoltarea unor locatii noi de tip Greenfield, în domenii precum </a:t>
            </a:r>
            <a:r>
              <a:rPr lang="ro-RO" b="1" dirty="0"/>
              <a:t>BIOTech, HealthTech, CleanTech</a:t>
            </a:r>
            <a:r>
              <a:rPr lang="ro-RO" dirty="0"/>
              <a:t>, prevede construcția unor spații special amenajate pentru a găzdui investitii în domenii de nișă, care țin de utilizarea tehnologiilor in diferite sectoare, precum, medicina, industria farmaceutică, industrii creative etc. </a:t>
            </a:r>
          </a:p>
          <a:p>
            <a:r>
              <a:rPr lang="ro-RO" dirty="0"/>
              <a:t>Propunerea de a oferi posibilitatea lansării unor noi platforme de către PI TRACOM în afara spațiului actual corespunde tendințelor internaționale privind specializarea parcurilor și clusterizarea companiilor rezidente conform profilului acestora.</a:t>
            </a:r>
          </a:p>
          <a:p>
            <a:r>
              <a:rPr lang="ro-RO" dirty="0"/>
              <a:t>Modelul unui parc industrial cu mai multe platforme, comparativ cu modelul mai multor parcuri cu administrație proprie implică costuri mai mici și posibilitatea asigurării rezidenților cu posibilități noi de cre</a:t>
            </a:r>
            <a:r>
              <a:rPr lang="ro-MO" dirty="0"/>
              <a:t>ș</a:t>
            </a:r>
            <a:r>
              <a:rPr lang="ro-RO" dirty="0"/>
              <a:t>tere și dezvoltare</a:t>
            </a:r>
          </a:p>
          <a:p>
            <a:r>
              <a:rPr lang="ro-RO" dirty="0"/>
              <a:t>Acest lucru va permite concentrarea teritorială a afacerilor, crearea unor poli de creștere, obținerea unei mase critice în domeniile respective, generarea de noi afaceri complementare. </a:t>
            </a:r>
            <a:endParaRPr lang="en-US" dirty="0"/>
          </a:p>
        </p:txBody>
      </p:sp>
    </p:spTree>
    <p:extLst>
      <p:ext uri="{BB962C8B-B14F-4D97-AF65-F5344CB8AC3E}">
        <p14:creationId xmlns:p14="http://schemas.microsoft.com/office/powerpoint/2010/main" val="1945101893"/>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10330</TotalTime>
  <Words>1500</Words>
  <Application>Microsoft Macintosh PowerPoint</Application>
  <PresentationFormat>Экран (4:3)</PresentationFormat>
  <Paragraphs>92</Paragraphs>
  <Slides>14</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14</vt:i4>
      </vt:variant>
    </vt:vector>
  </HeadingPairs>
  <TitlesOfParts>
    <vt:vector size="17" baseType="lpstr">
      <vt:lpstr>Arial</vt:lpstr>
      <vt:lpstr>Calibri</vt:lpstr>
      <vt:lpstr>Тема Office</vt:lpstr>
      <vt:lpstr>STRATEGIA DE DEZVOLTARE A  PI TRACOM 2022-2030</vt:lpstr>
      <vt:lpstr>Premise</vt:lpstr>
      <vt:lpstr>Chestionarea rezidenților PI TRACOM</vt:lpstr>
      <vt:lpstr>Viziune 2030</vt:lpstr>
      <vt:lpstr>Directii de dezvoltare pînă în 2030</vt:lpstr>
      <vt:lpstr>DIRECȚIA I – HUB PENTRU COMPANIILE DE SERVICII IT</vt:lpstr>
      <vt:lpstr>DIRECȚIA II – ZONĂ DE PRODUCERE ECO-INDUSTRIALĂ </vt:lpstr>
      <vt:lpstr>Activități preconizate  </vt:lpstr>
      <vt:lpstr>DIRECȚIA III – LANSAREA DE PLATFORME SPECIALIZATE</vt:lpstr>
      <vt:lpstr>Etape de implementare </vt:lpstr>
      <vt:lpstr>INFRASTRUCTURA DE CARE VOR BENEFICIA REZIDENȚII PI TRACOM </vt:lpstr>
      <vt:lpstr>STRUCTURI ADIȚIONALE CARE SE PROPUN A FI CREATE </vt:lpstr>
      <vt:lpstr>Prioritățile întreprinderii administratoare</vt:lpstr>
      <vt:lpstr>Rezultatele scontate până în anul 2030</vt:lpstr>
    </vt:vector>
  </TitlesOfParts>
  <Company>SPecialiST RePack</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TAF</dc:creator>
  <cp:lastModifiedBy>Microsoft Office User</cp:lastModifiedBy>
  <cp:revision>22</cp:revision>
  <dcterms:created xsi:type="dcterms:W3CDTF">2022-06-16T18:32:28Z</dcterms:created>
  <dcterms:modified xsi:type="dcterms:W3CDTF">2022-12-06T10:34:11Z</dcterms:modified>
</cp:coreProperties>
</file>